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Raleway"/>
      <p:regular r:id="rId52"/>
      <p:bold r:id="rId53"/>
      <p:italic r:id="rId54"/>
      <p:boldItalic r:id="rId55"/>
    </p:embeddedFont>
    <p:embeddedFont>
      <p:font typeface="Roboto"/>
      <p:regular r:id="rId56"/>
      <p:bold r:id="rId57"/>
      <p:italic r:id="rId58"/>
      <p:boldItalic r:id="rId59"/>
    </p:embeddedFont>
    <p:embeddedFont>
      <p:font typeface="Source Sans Pro"/>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ex Di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A94DAB5-41B0-4EAC-BB2C-3A42F54CCA9B}">
  <a:tblStyle styleId="{4A94DAB5-41B0-4EAC-BB2C-3A42F54CCA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SourceSansPro-italic.fntdata"/><Relationship Id="rId61" Type="http://schemas.openxmlformats.org/officeDocument/2006/relationships/font" Target="fonts/SourceSansPro-bold.fntdata"/><Relationship Id="rId20" Type="http://schemas.openxmlformats.org/officeDocument/2006/relationships/slide" Target="slides/slide13.xml"/><Relationship Id="rId63" Type="http://schemas.openxmlformats.org/officeDocument/2006/relationships/font" Target="fonts/SourceSansPro-bold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SourceSansPro-regular.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Raleway-bold.fntdata"/><Relationship Id="rId52" Type="http://schemas.openxmlformats.org/officeDocument/2006/relationships/font" Target="fonts/Raleway-regular.fntdata"/><Relationship Id="rId11" Type="http://schemas.openxmlformats.org/officeDocument/2006/relationships/slide" Target="slides/slide4.xml"/><Relationship Id="rId55" Type="http://schemas.openxmlformats.org/officeDocument/2006/relationships/font" Target="fonts/Raleway-boldItalic.fntdata"/><Relationship Id="rId10" Type="http://schemas.openxmlformats.org/officeDocument/2006/relationships/slide" Target="slides/slide3.xml"/><Relationship Id="rId54" Type="http://schemas.openxmlformats.org/officeDocument/2006/relationships/font" Target="fonts/Raleway-italic.fntdata"/><Relationship Id="rId13" Type="http://schemas.openxmlformats.org/officeDocument/2006/relationships/slide" Target="slides/slide6.xml"/><Relationship Id="rId57" Type="http://schemas.openxmlformats.org/officeDocument/2006/relationships/font" Target="fonts/Roboto-bold.fntdata"/><Relationship Id="rId12" Type="http://schemas.openxmlformats.org/officeDocument/2006/relationships/slide" Target="slides/slide5.xml"/><Relationship Id="rId56" Type="http://schemas.openxmlformats.org/officeDocument/2006/relationships/font" Target="fonts/Roboto-regular.fntdata"/><Relationship Id="rId15" Type="http://schemas.openxmlformats.org/officeDocument/2006/relationships/slide" Target="slides/slide8.xml"/><Relationship Id="rId59" Type="http://schemas.openxmlformats.org/officeDocument/2006/relationships/font" Target="fonts/Roboto-boldItalic.fntdata"/><Relationship Id="rId14" Type="http://schemas.openxmlformats.org/officeDocument/2006/relationships/slide" Target="slides/slide7.xml"/><Relationship Id="rId58" Type="http://schemas.openxmlformats.org/officeDocument/2006/relationships/font" Target="fonts/Roboto-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3-13T21:05:10.715">
    <p:pos x="196" y="725"/>
    <p:text>cough tail cough</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eb1b50b5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eb1b50b5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eb1b50b5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eb1b50b5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eb1b50b5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eb1b50b5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beb1b50b5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beb1b50b5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eb1b50b58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beb1b50b58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eb1b50b5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beb1b50b5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beb1b50b5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beb1b50b5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eb1b50b5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eb1b50b5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eb1b50b58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eb1b50b58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eb1b50b5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eb1b50b5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eb1b50b58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eb1b50b58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beb1b50b58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beb1b50b5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eb1b50b58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beb1b50b58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eb656d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eb656d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beb656d6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beb656d6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beb656d6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beb656d6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eb1b50b58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eb1b50b58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eb1b50b58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eb1b50b58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eb656d2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eb656d2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eb1b50b5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eb1b50b5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eb1b50b58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eb1b50b58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beb1b50b5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beb1b50b5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beb1b50b58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beb1b50b58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eb1b50b5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eb1b50b58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eb1b50b5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eb1b50b5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c7666386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c7666386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beb1b50b58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beb1b50b58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eb1b50b58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eb1b50b58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beb1b50b5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beb1b50b5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beb1b50b5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beb1b50b5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beb1b50b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beb1b50b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f0d23b2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f0d23b2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eb1b50b5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eb1b50b5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eb1b50b58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eb1b50b58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bf0d23b2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bf0d23b2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76663867d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76663867d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c76663867d_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c76663867d_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eb1b50b58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beb1b50b58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eb1b50b5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eb1b50b5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beb1b50b58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beb1b50b58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beb1b50b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beb1b50b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eb1b50b5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beb1b50b5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eb1b50b5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eb1b50b5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dont-kill-ryan.slack.com/archives/CQL60UN74/p161376210100380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google.com/search?q=4130+steel+properties&amp;oq=4130+steel+properties&amp;aqs=chrome..69i57j0j0i22i30l6.5319j0j7&amp;sourceid=chrome&amp;ie=UTF-8" TargetMode="External"/><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skyciv.com/free-moment-of-inertia-calculator/" TargetMode="External"/><Relationship Id="rId4" Type="http://schemas.openxmlformats.org/officeDocument/2006/relationships/image" Target="../media/image31.png"/><Relationship Id="rId5"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google.com/spreadsheets/d/1QXmaBWWRDz4BI3gv-acK8mFDM79IXPg8rVR1Yl0DeKg/edit#gid=1190941843"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Basic Physics </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2/20/21 Workshop</a:t>
            </a:r>
            <a:endParaRPr/>
          </a:p>
        </p:txBody>
      </p:sp>
      <p:sp>
        <p:nvSpPr>
          <p:cNvPr id="60" name="Google Shape;60;p13"/>
          <p:cNvSpPr txBox="1"/>
          <p:nvPr/>
        </p:nvSpPr>
        <p:spPr>
          <a:xfrm>
            <a:off x="1116650" y="3171800"/>
            <a:ext cx="291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Source Sans Pro"/>
                <a:ea typeface="Source Sans Pro"/>
                <a:cs typeface="Source Sans Pro"/>
                <a:sym typeface="Source Sans Pro"/>
              </a:rPr>
              <a:t>The one </a:t>
            </a:r>
            <a:r>
              <a:rPr lang="en">
                <a:solidFill>
                  <a:srgbClr val="FFFFFF"/>
                </a:solidFill>
                <a:latin typeface="Source Sans Pro"/>
                <a:ea typeface="Source Sans Pro"/>
                <a:cs typeface="Source Sans Pro"/>
                <a:sym typeface="Source Sans Pro"/>
              </a:rPr>
              <a:t>physics</a:t>
            </a:r>
            <a:r>
              <a:rPr lang="en">
                <a:solidFill>
                  <a:srgbClr val="FFFFFF"/>
                </a:solidFill>
                <a:latin typeface="Source Sans Pro"/>
                <a:ea typeface="Source Sans Pro"/>
                <a:cs typeface="Source Sans Pro"/>
                <a:sym typeface="Source Sans Pro"/>
              </a:rPr>
              <a:t> presentation where air resistance actually matters</a:t>
            </a:r>
            <a:endParaRPr>
              <a:solidFill>
                <a:srgbClr val="FFFFFF"/>
              </a:solidFill>
              <a:latin typeface="Source Sans Pro"/>
              <a:ea typeface="Source Sans Pro"/>
              <a:cs typeface="Source Sans Pro"/>
              <a:sym typeface="Source Sans Pro"/>
            </a:endParaRPr>
          </a:p>
        </p:txBody>
      </p:sp>
      <p:pic>
        <p:nvPicPr>
          <p:cNvPr id="61" name="Google Shape;61;p13"/>
          <p:cNvPicPr preferRelativeResize="0"/>
          <p:nvPr/>
        </p:nvPicPr>
        <p:blipFill>
          <a:blip r:embed="rId3">
            <a:alphaModFix/>
          </a:blip>
          <a:stretch>
            <a:fillRect/>
          </a:stretch>
        </p:blipFill>
        <p:spPr>
          <a:xfrm>
            <a:off x="4888700" y="359450"/>
            <a:ext cx="3780874" cy="461545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6" name="Google Shape;126;p22"/>
          <p:cNvPicPr preferRelativeResize="0"/>
          <p:nvPr/>
        </p:nvPicPr>
        <p:blipFill>
          <a:blip r:embed="rId3">
            <a:alphaModFix/>
          </a:blip>
          <a:stretch>
            <a:fillRect/>
          </a:stretch>
        </p:blipFill>
        <p:spPr>
          <a:xfrm>
            <a:off x="0" y="4055"/>
            <a:ext cx="9144001" cy="5135391"/>
          </a:xfrm>
          <a:prstGeom prst="rect">
            <a:avLst/>
          </a:prstGeom>
          <a:noFill/>
          <a:ln>
            <a:noFill/>
          </a:ln>
        </p:spPr>
      </p:pic>
      <p:sp>
        <p:nvSpPr>
          <p:cNvPr id="127" name="Google Shape;127;p22"/>
          <p:cNvSpPr txBox="1"/>
          <p:nvPr/>
        </p:nvSpPr>
        <p:spPr>
          <a:xfrm>
            <a:off x="4232675" y="3761175"/>
            <a:ext cx="375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Weight is balanced on green point</a:t>
            </a:r>
            <a:endParaRPr>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Lift vs Negative Lift</a:t>
            </a:r>
            <a:endParaRPr/>
          </a:p>
        </p:txBody>
      </p:sp>
      <p:sp>
        <p:nvSpPr>
          <p:cNvPr id="133" name="Google Shape;133;p23"/>
          <p:cNvSpPr txBox="1"/>
          <p:nvPr>
            <p:ph idx="1" type="body"/>
          </p:nvPr>
        </p:nvSpPr>
        <p:spPr>
          <a:xfrm>
            <a:off x="311700" y="1152475"/>
            <a:ext cx="2024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508: weight of plane</a:t>
            </a:r>
            <a:endParaRPr>
              <a:solidFill>
                <a:srgbClr val="000000"/>
              </a:solidFill>
            </a:endParaRPr>
          </a:p>
          <a:p>
            <a:pPr indent="0" lvl="0" marL="0" rtl="0" algn="l">
              <a:spcBef>
                <a:spcPts val="1200"/>
              </a:spcBef>
              <a:spcAft>
                <a:spcPts val="0"/>
              </a:spcAft>
              <a:buNone/>
            </a:pPr>
            <a:r>
              <a:rPr lang="en">
                <a:solidFill>
                  <a:srgbClr val="000000"/>
                </a:solidFill>
              </a:rPr>
              <a:t>1.5: safety factor</a:t>
            </a:r>
            <a:endParaRPr>
              <a:solidFill>
                <a:srgbClr val="000000"/>
              </a:solidFill>
            </a:endParaRPr>
          </a:p>
          <a:p>
            <a:pPr indent="0" lvl="0" marL="0" rtl="0" algn="l">
              <a:spcBef>
                <a:spcPts val="1200"/>
              </a:spcBef>
              <a:spcAft>
                <a:spcPts val="0"/>
              </a:spcAft>
              <a:buNone/>
            </a:pPr>
            <a:r>
              <a:rPr lang="en">
                <a:solidFill>
                  <a:srgbClr val="000000"/>
                </a:solidFill>
              </a:rPr>
              <a:t>5.8”: distance of QC to CG</a:t>
            </a:r>
            <a:endParaRPr>
              <a:solidFill>
                <a:srgbClr val="000000"/>
              </a:solidFill>
            </a:endParaRPr>
          </a:p>
          <a:p>
            <a:pPr indent="0" lvl="0" marL="0" rtl="0" algn="l">
              <a:spcBef>
                <a:spcPts val="1200"/>
              </a:spcBef>
              <a:spcAft>
                <a:spcPts val="1200"/>
              </a:spcAft>
              <a:buNone/>
            </a:pPr>
            <a:r>
              <a:rPr lang="en">
                <a:solidFill>
                  <a:srgbClr val="000000"/>
                </a:solidFill>
              </a:rPr>
              <a:t>127.38”: distance from HS center of lift to CG</a:t>
            </a:r>
            <a:endParaRPr>
              <a:solidFill>
                <a:srgbClr val="000000"/>
              </a:solidFill>
            </a:endParaRPr>
          </a:p>
        </p:txBody>
      </p:sp>
      <p:pic>
        <p:nvPicPr>
          <p:cNvPr id="134" name="Google Shape;134;p23"/>
          <p:cNvPicPr preferRelativeResize="0"/>
          <p:nvPr/>
        </p:nvPicPr>
        <p:blipFill>
          <a:blip r:embed="rId3">
            <a:alphaModFix/>
          </a:blip>
          <a:stretch>
            <a:fillRect/>
          </a:stretch>
        </p:blipFill>
        <p:spPr>
          <a:xfrm>
            <a:off x="2378875" y="1068425"/>
            <a:ext cx="6690126" cy="331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Based on Knowledge of Moment, find x</a:t>
            </a:r>
            <a:endParaRPr/>
          </a:p>
        </p:txBody>
      </p:sp>
      <p:pic>
        <p:nvPicPr>
          <p:cNvPr id="140" name="Google Shape;140;p24"/>
          <p:cNvPicPr preferRelativeResize="0"/>
          <p:nvPr/>
        </p:nvPicPr>
        <p:blipFill>
          <a:blip r:embed="rId3">
            <a:alphaModFix/>
          </a:blip>
          <a:stretch>
            <a:fillRect/>
          </a:stretch>
        </p:blipFill>
        <p:spPr>
          <a:xfrm>
            <a:off x="514375" y="912675"/>
            <a:ext cx="7903750" cy="392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311700" y="445025"/>
            <a:ext cx="1659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a:t>
            </a:r>
            <a:endParaRPr/>
          </a:p>
        </p:txBody>
      </p:sp>
      <p:sp>
        <p:nvSpPr>
          <p:cNvPr id="146" name="Google Shape;14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*whiteboard share/ annotate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idx="1" type="body"/>
          </p:nvPr>
        </p:nvSpPr>
        <p:spPr>
          <a:xfrm>
            <a:off x="64300" y="923425"/>
            <a:ext cx="3102300" cy="1712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solidFill>
                  <a:srgbClr val="000000"/>
                </a:solidFill>
              </a:rPr>
              <a:t>It makes sense that it is negative bc we established lift to be in the positive direction and this force is acting in the opposite direction</a:t>
            </a:r>
            <a:endParaRPr>
              <a:solidFill>
                <a:srgbClr val="000000"/>
              </a:solidFill>
            </a:endParaRPr>
          </a:p>
        </p:txBody>
      </p:sp>
      <p:pic>
        <p:nvPicPr>
          <p:cNvPr id="152" name="Google Shape;152;p26"/>
          <p:cNvPicPr preferRelativeResize="0"/>
          <p:nvPr/>
        </p:nvPicPr>
        <p:blipFill rotWithShape="1">
          <a:blip r:embed="rId3">
            <a:alphaModFix/>
          </a:blip>
          <a:srcRect b="33539" l="14269" r="5698" t="14170"/>
          <a:stretch/>
        </p:blipFill>
        <p:spPr>
          <a:xfrm>
            <a:off x="3239700" y="0"/>
            <a:ext cx="5904300" cy="5143501"/>
          </a:xfrm>
          <a:prstGeom prst="rect">
            <a:avLst/>
          </a:prstGeom>
          <a:noFill/>
          <a:ln>
            <a:noFill/>
          </a:ln>
        </p:spPr>
      </p:pic>
      <p:sp>
        <p:nvSpPr>
          <p:cNvPr id="153" name="Google Shape;153;p26"/>
          <p:cNvSpPr txBox="1"/>
          <p:nvPr>
            <p:ph type="title"/>
          </p:nvPr>
        </p:nvSpPr>
        <p:spPr>
          <a:xfrm>
            <a:off x="429600" y="220025"/>
            <a:ext cx="16599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 </a:t>
            </a:r>
            <a:endParaRPr/>
          </a:p>
        </p:txBody>
      </p:sp>
      <p:sp>
        <p:nvSpPr>
          <p:cNvPr id="154" name="Google Shape;154;p26"/>
          <p:cNvSpPr txBox="1"/>
          <p:nvPr/>
        </p:nvSpPr>
        <p:spPr>
          <a:xfrm>
            <a:off x="64300" y="2571750"/>
            <a:ext cx="3102300" cy="230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Notes: </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200">
                <a:highlight>
                  <a:srgbClr val="FFFFFF"/>
                </a:highlight>
                <a:latin typeface="Roboto"/>
                <a:ea typeface="Roboto"/>
                <a:cs typeface="Roboto"/>
                <a:sym typeface="Roboto"/>
              </a:rPr>
              <a:t>Σ : sum (math, chem, physics symbol)</a:t>
            </a:r>
            <a:endParaRPr sz="1200">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highlight>
                  <a:srgbClr val="FFFFFF"/>
                </a:highlight>
                <a:latin typeface="Roboto"/>
                <a:ea typeface="Roboto"/>
                <a:cs typeface="Roboto"/>
                <a:sym typeface="Roboto"/>
              </a:rPr>
              <a:t>“Sigma”</a:t>
            </a:r>
            <a:endParaRPr sz="1200">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highlight>
                  <a:srgbClr val="FFFFFF"/>
                </a:highlight>
                <a:latin typeface="Roboto"/>
                <a:ea typeface="Roboto"/>
                <a:cs typeface="Roboto"/>
                <a:sym typeface="Roboto"/>
              </a:rPr>
              <a:t>lowercase (</a:t>
            </a:r>
            <a:r>
              <a:rPr lang="en" sz="1200">
                <a:solidFill>
                  <a:srgbClr val="202124"/>
                </a:solidFill>
                <a:highlight>
                  <a:srgbClr val="FFFFFF"/>
                </a:highlight>
                <a:latin typeface="Roboto"/>
                <a:ea typeface="Roboto"/>
                <a:cs typeface="Roboto"/>
                <a:sym typeface="Roboto"/>
              </a:rPr>
              <a:t>σ</a:t>
            </a:r>
            <a:r>
              <a:rPr lang="en" sz="1200">
                <a:highlight>
                  <a:srgbClr val="FFFFFF"/>
                </a:highlight>
                <a:latin typeface="Roboto"/>
                <a:ea typeface="Roboto"/>
                <a:cs typeface="Roboto"/>
                <a:sym typeface="Roboto"/>
              </a:rPr>
              <a:t>) means a different thing!!! </a:t>
            </a:r>
            <a:endParaRPr sz="1200">
              <a:highlight>
                <a:srgbClr val="FFFFFF"/>
              </a:highlight>
              <a:latin typeface="Roboto"/>
              <a:ea typeface="Roboto"/>
              <a:cs typeface="Roboto"/>
              <a:sym typeface="Roboto"/>
            </a:endParaRPr>
          </a:p>
          <a:p>
            <a:pPr indent="-304800" lvl="1" marL="914400" rtl="0" algn="l">
              <a:spcBef>
                <a:spcPts val="0"/>
              </a:spcBef>
              <a:spcAft>
                <a:spcPts val="0"/>
              </a:spcAft>
              <a:buSzPts val="1200"/>
              <a:buFont typeface="Roboto"/>
              <a:buChar char="-"/>
            </a:pPr>
            <a:r>
              <a:rPr lang="en" sz="1200">
                <a:highlight>
                  <a:srgbClr val="FFFFFF"/>
                </a:highlight>
                <a:latin typeface="Roboto"/>
                <a:ea typeface="Roboto"/>
                <a:cs typeface="Roboto"/>
                <a:sym typeface="Roboto"/>
              </a:rPr>
              <a:t>Variable (or type of bond hehe)</a:t>
            </a:r>
            <a:endParaRPr sz="1200">
              <a:highlight>
                <a:srgbClr val="FFFFFF"/>
              </a:highlight>
              <a:latin typeface="Roboto"/>
              <a:ea typeface="Roboto"/>
              <a:cs typeface="Roboto"/>
              <a:sym typeface="Roboto"/>
            </a:endParaRPr>
          </a:p>
          <a:p>
            <a:pPr indent="0" lvl="0" marL="0" rtl="0" algn="l">
              <a:spcBef>
                <a:spcPts val="0"/>
              </a:spcBef>
              <a:spcAft>
                <a:spcPts val="0"/>
              </a:spcAft>
              <a:buNone/>
            </a:pPr>
            <a:r>
              <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en" sz="1200">
                <a:highlight>
                  <a:srgbClr val="FFFFFF"/>
                </a:highlight>
                <a:latin typeface="Roboto"/>
                <a:ea typeface="Roboto"/>
                <a:cs typeface="Roboto"/>
                <a:sym typeface="Roboto"/>
              </a:rPr>
              <a:t>We use subscripts a lot</a:t>
            </a:r>
            <a:endParaRPr sz="1200">
              <a:highlight>
                <a:srgbClr val="FFFFFF"/>
              </a:highlight>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highlight>
                  <a:srgbClr val="FFFFFF"/>
                </a:highlight>
                <a:latin typeface="Roboto"/>
                <a:ea typeface="Roboto"/>
                <a:cs typeface="Roboto"/>
                <a:sym typeface="Roboto"/>
              </a:rPr>
              <a:t>Please define them early so people know</a:t>
            </a:r>
            <a:endParaRPr sz="1200">
              <a:highlight>
                <a:srgbClr val="FFFFFF"/>
              </a:highlight>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Units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Knots</a:t>
            </a:r>
            <a:endParaRPr/>
          </a:p>
        </p:txBody>
      </p:sp>
      <p:sp>
        <p:nvSpPr>
          <p:cNvPr id="165" name="Google Shape;165;p28"/>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1 knot is 1 nautical mile per hour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1.15mph or 1.85km/hr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20.251969 inches per hour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Symbol = kn</a:t>
            </a:r>
            <a:endParaRPr>
              <a:solidFill>
                <a:srgbClr val="000000"/>
              </a:solidFill>
            </a:endParaRPr>
          </a:p>
          <a:p>
            <a:pPr indent="-342900" lvl="0" marL="457200" rtl="0" algn="l">
              <a:spcBef>
                <a:spcPts val="0"/>
              </a:spcBef>
              <a:spcAft>
                <a:spcPts val="0"/>
              </a:spcAft>
              <a:buClr>
                <a:srgbClr val="000000"/>
              </a:buClr>
              <a:buSzPts val="1800"/>
              <a:buChar char="-"/>
            </a:pPr>
            <a:r>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1 nautical mile = 1.15 miles = 1.85 kilometers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1 nautical mile = 1 minute latitude</a:t>
            </a:r>
            <a:endParaRPr>
              <a:solidFill>
                <a:srgbClr val="000000"/>
              </a:solidFill>
            </a:endParaRPr>
          </a:p>
          <a:p>
            <a:pPr indent="0" lvl="0" marL="0" rtl="0" algn="l">
              <a:spcBef>
                <a:spcPts val="1200"/>
              </a:spcBef>
              <a:spcAft>
                <a:spcPts val="0"/>
              </a:spcAft>
              <a:buNone/>
            </a:pPr>
            <a:r>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It comes from when sailors would use a rope with knots in it to </a:t>
            </a:r>
            <a:r>
              <a:rPr lang="en">
                <a:solidFill>
                  <a:srgbClr val="000000"/>
                </a:solidFill>
              </a:rPr>
              <a:t>approximate</a:t>
            </a:r>
            <a:r>
              <a:rPr lang="en">
                <a:solidFill>
                  <a:srgbClr val="000000"/>
                </a:solidFill>
              </a:rPr>
              <a:t> their boat’s speed</a:t>
            </a:r>
            <a:endParaRPr>
              <a:solidFill>
                <a:srgbClr val="000000"/>
              </a:solidFill>
            </a:endParaRPr>
          </a:p>
        </p:txBody>
      </p:sp>
      <p:pic>
        <p:nvPicPr>
          <p:cNvPr id="166" name="Google Shape;166;p28"/>
          <p:cNvPicPr preferRelativeResize="0"/>
          <p:nvPr/>
        </p:nvPicPr>
        <p:blipFill>
          <a:blip r:embed="rId3">
            <a:alphaModFix/>
          </a:blip>
          <a:stretch>
            <a:fillRect/>
          </a:stretch>
        </p:blipFill>
        <p:spPr>
          <a:xfrm>
            <a:off x="5631725" y="133200"/>
            <a:ext cx="3431025" cy="35930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Slugs</a:t>
            </a:r>
            <a:endParaRPr/>
          </a:p>
        </p:txBody>
      </p:sp>
      <p:sp>
        <p:nvSpPr>
          <p:cNvPr id="172" name="Google Shape;172;p29"/>
          <p:cNvSpPr txBox="1"/>
          <p:nvPr>
            <p:ph idx="1" type="body"/>
          </p:nvPr>
        </p:nvSpPr>
        <p:spPr>
          <a:xfrm>
            <a:off x="311700" y="1152475"/>
            <a:ext cx="4992900" cy="3897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A unit of mass, imperial</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32.174lbs or 14.5939 kg</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ft/s</a:t>
            </a:r>
            <a:r>
              <a:rPr baseline="30000" lang="en">
                <a:solidFill>
                  <a:srgbClr val="000000"/>
                </a:solidFill>
              </a:rPr>
              <a:t>2</a:t>
            </a:r>
            <a:r>
              <a:rPr baseline="30000" lang="en" sz="1400">
                <a:solidFill>
                  <a:srgbClr val="000000"/>
                </a:solidFill>
                <a:latin typeface="Arial"/>
                <a:ea typeface="Arial"/>
                <a:cs typeface="Arial"/>
                <a:sym typeface="Arial"/>
              </a:rPr>
              <a:t>   </a:t>
            </a:r>
            <a:r>
              <a:rPr lang="en">
                <a:solidFill>
                  <a:srgbClr val="000000"/>
                </a:solidFill>
              </a:rPr>
              <a:t>→  Feet per second squared is a unit of acceleration that shows change in velocity</a:t>
            </a:r>
            <a:endParaRPr>
              <a:solidFill>
                <a:srgbClr val="000000"/>
              </a:solidFill>
            </a:endParaRPr>
          </a:p>
          <a:p>
            <a:pPr indent="0" lvl="0" marL="0" rtl="0" algn="l">
              <a:spcBef>
                <a:spcPts val="1200"/>
              </a:spcBef>
              <a:spcAft>
                <a:spcPts val="1200"/>
              </a:spcAft>
              <a:buNone/>
            </a:pPr>
            <a:r>
              <a:t/>
            </a:r>
            <a:endParaRPr>
              <a:solidFill>
                <a:srgbClr val="000000"/>
              </a:solidFill>
            </a:endParaRPr>
          </a:p>
        </p:txBody>
      </p:sp>
      <p:pic>
        <p:nvPicPr>
          <p:cNvPr id="173" name="Google Shape;173;p29"/>
          <p:cNvPicPr preferRelativeResize="0"/>
          <p:nvPr/>
        </p:nvPicPr>
        <p:blipFill>
          <a:blip r:embed="rId3">
            <a:alphaModFix/>
          </a:blip>
          <a:stretch>
            <a:fillRect/>
          </a:stretch>
        </p:blipFill>
        <p:spPr>
          <a:xfrm>
            <a:off x="5255275" y="216125"/>
            <a:ext cx="3786725" cy="4711250"/>
          </a:xfrm>
          <a:prstGeom prst="rect">
            <a:avLst/>
          </a:prstGeom>
          <a:noFill/>
          <a:ln>
            <a:noFill/>
          </a:ln>
        </p:spPr>
      </p:pic>
      <p:pic>
        <p:nvPicPr>
          <p:cNvPr id="174" name="Google Shape;174;p29"/>
          <p:cNvPicPr preferRelativeResize="0"/>
          <p:nvPr/>
        </p:nvPicPr>
        <p:blipFill>
          <a:blip r:embed="rId4">
            <a:alphaModFix/>
          </a:blip>
          <a:stretch>
            <a:fillRect/>
          </a:stretch>
        </p:blipFill>
        <p:spPr>
          <a:xfrm>
            <a:off x="760825" y="1950250"/>
            <a:ext cx="3405825" cy="1781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g-force</a:t>
            </a:r>
            <a:endParaRPr/>
          </a:p>
        </p:txBody>
      </p:sp>
      <p:sp>
        <p:nvSpPr>
          <p:cNvPr id="180" name="Google Shape;18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n">
                <a:solidFill>
                  <a:srgbClr val="000000"/>
                </a:solidFill>
              </a:rPr>
              <a:t>*This is different that the g’s you may have worked with in physics class. It is not a the constant acceleration. When you see some force evaluated at 4 gs, that does mean 4*9.8m/s^2 but doesn’t actually use that number. Just multiply your forces by 4.</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Gravitational force equivalent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Force per unit mass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1 g is acceleration due to earth’s gravity, 9.81 </a:t>
            </a:r>
            <a:r>
              <a:rPr lang="en">
                <a:solidFill>
                  <a:srgbClr val="000000"/>
                </a:solidFill>
                <a:highlight>
                  <a:srgbClr val="FFFFFF"/>
                </a:highlight>
              </a:rPr>
              <a:t>m/s</a:t>
            </a:r>
            <a:r>
              <a:rPr baseline="30000" lang="en">
                <a:solidFill>
                  <a:srgbClr val="000000"/>
                </a:solidFill>
                <a:highlight>
                  <a:srgbClr val="FFFFFF"/>
                </a:highlight>
              </a:rPr>
              <a:t>2</a:t>
            </a:r>
            <a:endParaRPr baseline="30000">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(Max speed </a:t>
            </a:r>
            <a:r>
              <a:rPr lang="en">
                <a:solidFill>
                  <a:srgbClr val="000000"/>
                </a:solidFill>
                <a:highlight>
                  <a:srgbClr val="FFFFFF"/>
                </a:highlight>
              </a:rPr>
              <a:t>÷ time to get to that speed) ÷ 9.81 m/s</a:t>
            </a:r>
            <a:r>
              <a:rPr baseline="30000" lang="en">
                <a:solidFill>
                  <a:srgbClr val="000000"/>
                </a:solidFill>
                <a:highlight>
                  <a:srgbClr val="FFFFFF"/>
                </a:highlight>
              </a:rPr>
              <a:t>2</a:t>
            </a:r>
            <a:endParaRPr baseline="30000">
              <a:solidFill>
                <a:srgbClr val="000000"/>
              </a:solidFill>
              <a:highlight>
                <a:srgbClr val="FFFFFF"/>
              </a:highlight>
            </a:endParaRPr>
          </a:p>
          <a:p>
            <a:pPr indent="0" lvl="0" marL="0" rtl="0" algn="l">
              <a:spcBef>
                <a:spcPts val="1200"/>
              </a:spcBef>
              <a:spcAft>
                <a:spcPts val="1200"/>
              </a:spcAft>
              <a:buNone/>
            </a:pPr>
            <a:r>
              <a:t/>
            </a:r>
            <a:endParaRPr baseline="30000">
              <a:solidFill>
                <a:srgbClr val="000000"/>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Pound Force </a:t>
            </a:r>
            <a:r>
              <a:rPr b="0" lang="en"/>
              <a:t>vs</a:t>
            </a:r>
            <a:r>
              <a:rPr lang="en"/>
              <a:t> Pound Mass </a:t>
            </a:r>
            <a:r>
              <a:rPr b="0" lang="en"/>
              <a:t>vs</a:t>
            </a:r>
            <a:r>
              <a:rPr lang="en"/>
              <a:t> Slugs</a:t>
            </a:r>
            <a:endParaRPr/>
          </a:p>
        </p:txBody>
      </p:sp>
      <p:sp>
        <p:nvSpPr>
          <p:cNvPr id="186" name="Google Shape;186;p31"/>
          <p:cNvSpPr txBox="1"/>
          <p:nvPr>
            <p:ph idx="1" type="body"/>
          </p:nvPr>
        </p:nvSpPr>
        <p:spPr>
          <a:xfrm>
            <a:off x="311700" y="1152475"/>
            <a:ext cx="4872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l</a:t>
            </a:r>
            <a:r>
              <a:rPr lang="en">
                <a:solidFill>
                  <a:srgbClr val="000000"/>
                </a:solidFill>
              </a:rPr>
              <a:t>bf = pound of force/pound-force → </a:t>
            </a:r>
            <a:r>
              <a:rPr b="1" lang="en">
                <a:solidFill>
                  <a:srgbClr val="000000"/>
                </a:solidFill>
              </a:rPr>
              <a:t>Unit of Force</a:t>
            </a:r>
            <a:endParaRPr b="1">
              <a:solidFill>
                <a:srgbClr val="000000"/>
              </a:solidFill>
            </a:endParaRPr>
          </a:p>
          <a:p>
            <a:pPr indent="0" lvl="0" marL="0" rtl="0" algn="l">
              <a:spcBef>
                <a:spcPts val="1200"/>
              </a:spcBef>
              <a:spcAft>
                <a:spcPts val="0"/>
              </a:spcAft>
              <a:buNone/>
            </a:pPr>
            <a:r>
              <a:rPr lang="en">
                <a:solidFill>
                  <a:srgbClr val="000000"/>
                </a:solidFill>
              </a:rPr>
              <a:t>L</a:t>
            </a:r>
            <a:r>
              <a:rPr lang="en">
                <a:solidFill>
                  <a:srgbClr val="000000"/>
                </a:solidFill>
              </a:rPr>
              <a:t>bm= pound mass → </a:t>
            </a:r>
            <a:r>
              <a:rPr b="1" lang="en">
                <a:solidFill>
                  <a:srgbClr val="000000"/>
                </a:solidFill>
              </a:rPr>
              <a:t>Unit of Mass</a:t>
            </a:r>
            <a:endParaRPr b="1">
              <a:solidFill>
                <a:srgbClr val="000000"/>
              </a:solidFill>
            </a:endParaRPr>
          </a:p>
          <a:p>
            <a:pPr indent="0" lvl="0" marL="0" rtl="0" algn="l">
              <a:spcBef>
                <a:spcPts val="1200"/>
              </a:spcBef>
              <a:spcAft>
                <a:spcPts val="0"/>
              </a:spcAft>
              <a:buNone/>
            </a:pPr>
            <a:r>
              <a:rPr lang="en">
                <a:solidFill>
                  <a:srgbClr val="000000"/>
                </a:solidFill>
              </a:rPr>
              <a:t>Slug </a:t>
            </a:r>
            <a:r>
              <a:rPr lang="en">
                <a:solidFill>
                  <a:srgbClr val="000000"/>
                </a:solidFill>
              </a:rPr>
              <a:t>→ </a:t>
            </a:r>
            <a:r>
              <a:rPr b="1" lang="en">
                <a:solidFill>
                  <a:srgbClr val="000000"/>
                </a:solidFill>
              </a:rPr>
              <a:t>Unit of Mass</a:t>
            </a:r>
            <a:endParaRPr b="1">
              <a:solidFill>
                <a:srgbClr val="000000"/>
              </a:solidFill>
            </a:endParaRPr>
          </a:p>
          <a:p>
            <a:pPr indent="0" lvl="0" marL="0" rtl="0" algn="l">
              <a:spcBef>
                <a:spcPts val="1200"/>
              </a:spcBef>
              <a:spcAft>
                <a:spcPts val="0"/>
              </a:spcAft>
              <a:buNone/>
            </a:pPr>
            <a:r>
              <a:t/>
            </a:r>
            <a:endParaRPr b="1">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Easier to convert from slugs (mass) to lbf (force) than from lbm (mass) to lbf</a:t>
            </a:r>
            <a:endParaRPr>
              <a:solidFill>
                <a:srgbClr val="000000"/>
              </a:solidFill>
            </a:endParaRPr>
          </a:p>
        </p:txBody>
      </p:sp>
      <p:pic>
        <p:nvPicPr>
          <p:cNvPr id="187" name="Google Shape;187;p31"/>
          <p:cNvPicPr preferRelativeResize="0"/>
          <p:nvPr/>
        </p:nvPicPr>
        <p:blipFill rotWithShape="1">
          <a:blip r:embed="rId3">
            <a:alphaModFix/>
          </a:blip>
          <a:srcRect b="9371" l="10519" r="13803" t="0"/>
          <a:stretch/>
        </p:blipFill>
        <p:spPr>
          <a:xfrm>
            <a:off x="4780175" y="1675250"/>
            <a:ext cx="4363825" cy="2733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Basics of Flight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2"/>
          <p:cNvPicPr preferRelativeResize="0"/>
          <p:nvPr/>
        </p:nvPicPr>
        <p:blipFill>
          <a:blip r:embed="rId3">
            <a:alphaModFix/>
          </a:blip>
          <a:stretch>
            <a:fillRect/>
          </a:stretch>
        </p:blipFill>
        <p:spPr>
          <a:xfrm>
            <a:off x="5379225" y="2571738"/>
            <a:ext cx="1933575" cy="1419225"/>
          </a:xfrm>
          <a:prstGeom prst="rect">
            <a:avLst/>
          </a:prstGeom>
          <a:noFill/>
          <a:ln>
            <a:noFill/>
          </a:ln>
        </p:spPr>
      </p:pic>
      <p:sp>
        <p:nvSpPr>
          <p:cNvPr id="193" name="Google Shape;193;p3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Pressure</a:t>
            </a:r>
            <a:endParaRPr/>
          </a:p>
        </p:txBody>
      </p:sp>
      <p:sp>
        <p:nvSpPr>
          <p:cNvPr id="194" name="Google Shape;19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Force distributed on an area</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In FCA: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Psi : pounds per square inch</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In material specifications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Higher : stronger</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Atmospheres: pressure of air</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Used in air viscosity: how resistant the liquid (gas) is to flowing</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Higher: more resistant; think honey vs water → also density plays into this</a:t>
            </a:r>
            <a:endParaRPr>
              <a:solidFill>
                <a:srgbClr val="000000"/>
              </a:solidFill>
            </a:endParaRPr>
          </a:p>
        </p:txBody>
      </p:sp>
      <p:pic>
        <p:nvPicPr>
          <p:cNvPr id="195" name="Google Shape;195;p32"/>
          <p:cNvPicPr preferRelativeResize="0"/>
          <p:nvPr/>
        </p:nvPicPr>
        <p:blipFill rotWithShape="1">
          <a:blip r:embed="rId4">
            <a:alphaModFix/>
          </a:blip>
          <a:srcRect b="0" l="0" r="30152" t="0"/>
          <a:stretch/>
        </p:blipFill>
        <p:spPr>
          <a:xfrm>
            <a:off x="3719500" y="334575"/>
            <a:ext cx="5253050" cy="204173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Chemistry Crash Course for Gases</a:t>
            </a:r>
            <a:endParaRPr/>
          </a:p>
        </p:txBody>
      </p:sp>
      <p:sp>
        <p:nvSpPr>
          <p:cNvPr id="201" name="Google Shape;201;p33"/>
          <p:cNvSpPr txBox="1"/>
          <p:nvPr>
            <p:ph idx="1" type="body"/>
          </p:nvPr>
        </p:nvSpPr>
        <p:spPr>
          <a:xfrm>
            <a:off x="311700" y="1152475"/>
            <a:ext cx="8520600" cy="387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You only low-medium need to know the specifics. Know the synthesis though</a:t>
            </a:r>
            <a:endParaRPr>
              <a:solidFill>
                <a:srgbClr val="000000"/>
              </a:solidFill>
            </a:endParaRPr>
          </a:p>
          <a:p>
            <a:pPr indent="0" lvl="0" marL="0" rtl="0" algn="l">
              <a:spcBef>
                <a:spcPts val="1200"/>
              </a:spcBef>
              <a:spcAft>
                <a:spcPts val="0"/>
              </a:spcAft>
              <a:buNone/>
            </a:pPr>
            <a:r>
              <a:rPr lang="en">
                <a:solidFill>
                  <a:srgbClr val="000000"/>
                </a:solidFill>
              </a:rPr>
              <a:t>Ideal gas Law:</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P: pressure (atm is the fav)</a:t>
            </a:r>
            <a:endParaRPr>
              <a:solidFill>
                <a:srgbClr val="000000"/>
              </a:solidFill>
            </a:endParaRPr>
          </a:p>
          <a:p>
            <a:pPr indent="0" lvl="0" marL="0" rtl="0" algn="l">
              <a:spcBef>
                <a:spcPts val="1200"/>
              </a:spcBef>
              <a:spcAft>
                <a:spcPts val="0"/>
              </a:spcAft>
              <a:buNone/>
            </a:pPr>
            <a:r>
              <a:rPr lang="en">
                <a:solidFill>
                  <a:srgbClr val="000000"/>
                </a:solidFill>
              </a:rPr>
              <a:t>V: volume (usually L)</a:t>
            </a:r>
            <a:endParaRPr>
              <a:solidFill>
                <a:srgbClr val="000000"/>
              </a:solidFill>
            </a:endParaRPr>
          </a:p>
          <a:p>
            <a:pPr indent="0" lvl="0" marL="0" rtl="0" algn="l">
              <a:spcBef>
                <a:spcPts val="1200"/>
              </a:spcBef>
              <a:spcAft>
                <a:spcPts val="0"/>
              </a:spcAft>
              <a:buNone/>
            </a:pPr>
            <a:r>
              <a:rPr lang="en">
                <a:solidFill>
                  <a:srgbClr val="000000"/>
                </a:solidFill>
              </a:rPr>
              <a:t>n: number of moles (amount of gas)</a:t>
            </a:r>
            <a:endParaRPr>
              <a:solidFill>
                <a:srgbClr val="000000"/>
              </a:solidFill>
            </a:endParaRPr>
          </a:p>
          <a:p>
            <a:pPr indent="0" lvl="0" marL="0" rtl="0" algn="l">
              <a:spcBef>
                <a:spcPts val="1200"/>
              </a:spcBef>
              <a:spcAft>
                <a:spcPts val="0"/>
              </a:spcAft>
              <a:buNone/>
            </a:pPr>
            <a:r>
              <a:rPr lang="en">
                <a:solidFill>
                  <a:srgbClr val="000000"/>
                </a:solidFill>
              </a:rPr>
              <a:t>R: constant (0.082 if you use atm,L, moles, K) </a:t>
            </a:r>
            <a:endParaRPr>
              <a:solidFill>
                <a:srgbClr val="000000"/>
              </a:solidFill>
            </a:endParaRPr>
          </a:p>
          <a:p>
            <a:pPr indent="0" lvl="0" marL="0" rtl="0" algn="l">
              <a:spcBef>
                <a:spcPts val="1200"/>
              </a:spcBef>
              <a:spcAft>
                <a:spcPts val="1200"/>
              </a:spcAft>
              <a:buNone/>
            </a:pPr>
            <a:r>
              <a:rPr lang="en">
                <a:solidFill>
                  <a:srgbClr val="000000"/>
                </a:solidFill>
              </a:rPr>
              <a:t>T: temperature (Kelvin)</a:t>
            </a:r>
            <a:endParaRPr>
              <a:solidFill>
                <a:srgbClr val="000000"/>
              </a:solidFill>
            </a:endParaRPr>
          </a:p>
        </p:txBody>
      </p:sp>
      <p:pic>
        <p:nvPicPr>
          <p:cNvPr id="202" name="Google Shape;202;p33"/>
          <p:cNvPicPr preferRelativeResize="0"/>
          <p:nvPr/>
        </p:nvPicPr>
        <p:blipFill rotWithShape="1">
          <a:blip r:embed="rId3">
            <a:alphaModFix/>
          </a:blip>
          <a:srcRect b="35633" l="12892" r="13938" t="34288"/>
          <a:stretch/>
        </p:blipFill>
        <p:spPr>
          <a:xfrm>
            <a:off x="1960975" y="1618050"/>
            <a:ext cx="3568325" cy="825100"/>
          </a:xfrm>
          <a:prstGeom prst="rect">
            <a:avLst/>
          </a:prstGeom>
          <a:noFill/>
          <a:ln>
            <a:noFill/>
          </a:ln>
        </p:spPr>
      </p:pic>
      <p:sp>
        <p:nvSpPr>
          <p:cNvPr id="203" name="Google Shape;203;p33"/>
          <p:cNvSpPr txBox="1"/>
          <p:nvPr/>
        </p:nvSpPr>
        <p:spPr>
          <a:xfrm>
            <a:off x="4886325" y="2657475"/>
            <a:ext cx="38790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latin typeface="Source Sans Pro"/>
                <a:ea typeface="Source Sans Pro"/>
                <a:cs typeface="Source Sans Pro"/>
                <a:sym typeface="Source Sans Pro"/>
              </a:rPr>
              <a:t>Synthesis: </a:t>
            </a:r>
            <a:endParaRPr sz="2300">
              <a:latin typeface="Source Sans Pro"/>
              <a:ea typeface="Source Sans Pro"/>
              <a:cs typeface="Source Sans Pro"/>
              <a:sym typeface="Source Sans Pro"/>
            </a:endParaRPr>
          </a:p>
          <a:p>
            <a:pPr indent="0" lvl="0" marL="0" rtl="0" algn="l">
              <a:spcBef>
                <a:spcPts val="0"/>
              </a:spcBef>
              <a:spcAft>
                <a:spcPts val="0"/>
              </a:spcAft>
              <a:buNone/>
            </a:pPr>
            <a:r>
              <a:rPr lang="en" sz="2300">
                <a:latin typeface="Source Sans Pro"/>
                <a:ea typeface="Source Sans Pro"/>
                <a:cs typeface="Source Sans Pro"/>
                <a:sym typeface="Source Sans Pro"/>
              </a:rPr>
              <a:t>In a gas: as temperature increases, </a:t>
            </a:r>
            <a:r>
              <a:rPr b="1" lang="en" sz="2300">
                <a:latin typeface="Source Sans Pro"/>
                <a:ea typeface="Source Sans Pro"/>
                <a:cs typeface="Source Sans Pro"/>
                <a:sym typeface="Source Sans Pro"/>
              </a:rPr>
              <a:t>so must pressure</a:t>
            </a:r>
            <a:endParaRPr b="1" sz="2300">
              <a:latin typeface="Source Sans Pro"/>
              <a:ea typeface="Source Sans Pro"/>
              <a:cs typeface="Source Sans Pro"/>
              <a:sym typeface="Source Sans Pro"/>
            </a:endParaRPr>
          </a:p>
          <a:p>
            <a:pPr indent="-374650" lvl="0" marL="457200" rtl="0" algn="l">
              <a:spcBef>
                <a:spcPts val="0"/>
              </a:spcBef>
              <a:spcAft>
                <a:spcPts val="0"/>
              </a:spcAft>
              <a:buSzPts val="2300"/>
              <a:buFont typeface="Source Sans Pro"/>
              <a:buChar char="-"/>
            </a:pPr>
            <a:r>
              <a:rPr lang="en" sz="2300">
                <a:latin typeface="Source Sans Pro"/>
                <a:ea typeface="Source Sans Pro"/>
                <a:cs typeface="Source Sans Pro"/>
                <a:sym typeface="Source Sans Pro"/>
              </a:rPr>
              <a:t>If everything else stays constant</a:t>
            </a:r>
            <a:endParaRPr sz="2300">
              <a:latin typeface="Source Sans Pro"/>
              <a:ea typeface="Source Sans Pro"/>
              <a:cs typeface="Source Sans Pro"/>
              <a:sym typeface="Source Sans P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Sometimes certain softwares or calculations need data to be in terms of a specific unit, while you may have a measurement in another unit. If you’ve taken chemistry before, more courses cover </a:t>
            </a:r>
            <a:r>
              <a:rPr b="1" lang="en"/>
              <a:t>Conversion Factors</a:t>
            </a:r>
            <a:r>
              <a:rPr lang="en"/>
              <a:t>, which are ratios used to convert from one unit to another. For example, if you want to convert 3 km to meters, you’d use the conversion factor 1 meter/0.001km, and multiply the factor by the given number of 3 km:</a:t>
            </a:r>
            <a:endParaRPr/>
          </a:p>
          <a:p>
            <a:pPr indent="0" lvl="0" marL="0" rtl="0" algn="l">
              <a:spcBef>
                <a:spcPts val="1200"/>
              </a:spcBef>
              <a:spcAft>
                <a:spcPts val="1200"/>
              </a:spcAft>
              <a:buNone/>
            </a:pPr>
            <a:r>
              <a:rPr lang="en"/>
              <a:t> 3km * 1m/0.001km = (3</a:t>
            </a:r>
            <a:r>
              <a:rPr lang="en" strike="sngStrike"/>
              <a:t>km</a:t>
            </a:r>
            <a:r>
              <a:rPr lang="en"/>
              <a:t> * 1m) / 0.001</a:t>
            </a:r>
            <a:r>
              <a:rPr lang="en" strike="sngStrike"/>
              <a:t>km </a:t>
            </a:r>
            <a:r>
              <a:rPr lang="en"/>
              <a:t>= 3m/0.001 = 3000m</a:t>
            </a:r>
            <a:endParaRPr/>
          </a:p>
        </p:txBody>
      </p:sp>
      <p:sp>
        <p:nvSpPr>
          <p:cNvPr id="209" name="Google Shape;209;p3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Converting Between Units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 </a:t>
            </a:r>
            <a:endParaRPr/>
          </a:p>
        </p:txBody>
      </p:sp>
      <p:sp>
        <p:nvSpPr>
          <p:cNvPr id="215" name="Google Shape;21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Convert</a:t>
            </a:r>
            <a:r>
              <a:rPr lang="en"/>
              <a:t> 36 knots to mph</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Convert 3.2 Kilojoules to a Joule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Challenge: Convert 5 Slugs to lbf</a:t>
            </a:r>
            <a:endParaRPr/>
          </a:p>
          <a:p>
            <a:pPr indent="0" lvl="0" marL="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 Solutions</a:t>
            </a:r>
            <a:endParaRPr/>
          </a:p>
        </p:txBody>
      </p:sp>
      <p:sp>
        <p:nvSpPr>
          <p:cNvPr id="221" name="Google Shape;221;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36kt * 1mph/0.87kt = 41.43 mph</a:t>
            </a:r>
            <a:endParaRPr/>
          </a:p>
          <a:p>
            <a:pPr indent="-342900" lvl="0" marL="457200" rtl="0" algn="l">
              <a:spcBef>
                <a:spcPts val="0"/>
              </a:spcBef>
              <a:spcAft>
                <a:spcPts val="0"/>
              </a:spcAft>
              <a:buSzPts val="1800"/>
              <a:buAutoNum type="arabicPeriod"/>
            </a:pPr>
            <a:r>
              <a:rPr lang="en"/>
              <a:t>3.2kJ * 1J/0.001kJ = 3200J</a:t>
            </a:r>
            <a:endParaRPr/>
          </a:p>
          <a:p>
            <a:pPr indent="-342900" lvl="0" marL="457200" rtl="0" algn="l">
              <a:spcBef>
                <a:spcPts val="0"/>
              </a:spcBef>
              <a:spcAft>
                <a:spcPts val="0"/>
              </a:spcAft>
              <a:buSzPts val="1800"/>
              <a:buAutoNum type="arabicPeriod"/>
            </a:pPr>
            <a:r>
              <a:t/>
            </a:r>
            <a:endParaRPr/>
          </a:p>
        </p:txBody>
      </p:sp>
      <p:pic>
        <p:nvPicPr>
          <p:cNvPr id="222" name="Google Shape;222;p36"/>
          <p:cNvPicPr preferRelativeResize="0"/>
          <p:nvPr/>
        </p:nvPicPr>
        <p:blipFill>
          <a:blip r:embed="rId3">
            <a:alphaModFix/>
          </a:blip>
          <a:stretch>
            <a:fillRect/>
          </a:stretch>
        </p:blipFill>
        <p:spPr>
          <a:xfrm>
            <a:off x="621500" y="1849475"/>
            <a:ext cx="7393801" cy="464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Side note</a:t>
            </a:r>
            <a:endParaRPr/>
          </a:p>
        </p:txBody>
      </p:sp>
      <p:sp>
        <p:nvSpPr>
          <p:cNvPr id="228" name="Google Shape;228;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Kips = Kilo pound</a:t>
            </a:r>
            <a:endParaRPr>
              <a:solidFill>
                <a:srgbClr val="000000"/>
              </a:solidFill>
            </a:endParaRPr>
          </a:p>
          <a:p>
            <a:pPr indent="0" lvl="0" marL="0" rtl="0" algn="l">
              <a:spcBef>
                <a:spcPts val="1200"/>
              </a:spcBef>
              <a:spcAft>
                <a:spcPts val="0"/>
              </a:spcAft>
              <a:buNone/>
            </a:pPr>
            <a:r>
              <a:rPr lang="en">
                <a:solidFill>
                  <a:srgbClr val="000000"/>
                </a:solidFill>
              </a:rPr>
              <a:t>Prefix kilo = 10^3 = 1000</a:t>
            </a:r>
            <a:endParaRPr>
              <a:solidFill>
                <a:srgbClr val="000000"/>
              </a:solidFill>
            </a:endParaRPr>
          </a:p>
          <a:p>
            <a:pPr indent="0" lvl="0" marL="0" rtl="0" algn="l">
              <a:spcBef>
                <a:spcPts val="1200"/>
              </a:spcBef>
              <a:spcAft>
                <a:spcPts val="1200"/>
              </a:spcAft>
              <a:buNone/>
            </a:pPr>
            <a:r>
              <a:rPr lang="en">
                <a:solidFill>
                  <a:srgbClr val="000000"/>
                </a:solidFill>
              </a:rPr>
              <a:t>1 kip = 1000 lbs</a:t>
            </a:r>
            <a:endParaRPr>
              <a:solidFill>
                <a:srgbClr val="000000"/>
              </a:solidFill>
            </a:endParaRPr>
          </a:p>
        </p:txBody>
      </p:sp>
      <p:pic>
        <p:nvPicPr>
          <p:cNvPr id="229" name="Google Shape;229;p37"/>
          <p:cNvPicPr preferRelativeResize="0"/>
          <p:nvPr/>
        </p:nvPicPr>
        <p:blipFill>
          <a:blip r:embed="rId3">
            <a:alphaModFix/>
          </a:blip>
          <a:stretch>
            <a:fillRect/>
          </a:stretch>
        </p:blipFill>
        <p:spPr>
          <a:xfrm>
            <a:off x="3460772" y="717925"/>
            <a:ext cx="5571324" cy="3524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 Fun Calculation Time!</a:t>
            </a:r>
            <a:endParaRPr/>
          </a:p>
        </p:txBody>
      </p:sp>
      <p:sp>
        <p:nvSpPr>
          <p:cNvPr id="235" name="Google Shape;23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Here’s a problem Rudy had to calculate yesterday while doing math for the ailerons strength. Check out this link from the physics channel - </a:t>
            </a:r>
            <a:r>
              <a:rPr lang="en" u="sng">
                <a:solidFill>
                  <a:schemeClr val="hlink"/>
                </a:solidFill>
                <a:hlinkClick r:id="rId3"/>
              </a:rPr>
              <a:t>https://dont-kill-ryan.slack.com/archives/CQL60UN74/p1613762101003800</a:t>
            </a:r>
            <a:r>
              <a:rPr lang="en"/>
              <a:t>. Go to page 5 and find “maneuvering aileron loading” now use your resources (ie the onshape) to find the total lbf acting on one of our ailerons.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 calculation part two</a:t>
            </a:r>
            <a:endParaRPr/>
          </a:p>
        </p:txBody>
      </p:sp>
      <p:sp>
        <p:nvSpPr>
          <p:cNvPr id="241" name="Google Shape;241;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will now calculate the total moment around our aileron torque tube. (hopefully this will not be a torque - that would be bad). Remember the previous total lbf you </a:t>
            </a:r>
            <a:r>
              <a:rPr lang="en"/>
              <a:t>calculate</a:t>
            </a:r>
            <a:r>
              <a:rPr lang="en"/>
              <a:t> a moment ago. You will also need to remember the formula for moment arm calculations. </a:t>
            </a:r>
            <a:endParaRPr/>
          </a:p>
          <a:p>
            <a:pPr indent="0" lvl="0" marL="0" rtl="0" algn="l">
              <a:spcBef>
                <a:spcPts val="1200"/>
              </a:spcBef>
              <a:spcAft>
                <a:spcPts val="1200"/>
              </a:spcAft>
              <a:buNone/>
            </a:pPr>
            <a:r>
              <a:rPr lang="en"/>
              <a:t>*Tip: lift distribution on an aileron is triangular, and the center (cg/cp) of a triangle will be at ⅓ height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Equations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Reynolds Number</a:t>
            </a:r>
            <a:endParaRPr/>
          </a:p>
        </p:txBody>
      </p:sp>
      <p:sp>
        <p:nvSpPr>
          <p:cNvPr id="252" name="Google Shape;252;p41"/>
          <p:cNvSpPr txBox="1"/>
          <p:nvPr>
            <p:ph idx="1" type="body"/>
          </p:nvPr>
        </p:nvSpPr>
        <p:spPr>
          <a:xfrm>
            <a:off x="226925" y="896225"/>
            <a:ext cx="8520600" cy="3588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When designing a wing, the air around a mini model will act differently when the wing is made bigger, Reynolds Number helps to manage this change</a:t>
            </a:r>
            <a:endParaRPr/>
          </a:p>
          <a:p>
            <a:pPr indent="-342900" lvl="0" marL="457200" rtl="0" algn="l">
              <a:spcBef>
                <a:spcPts val="0"/>
              </a:spcBef>
              <a:spcAft>
                <a:spcPts val="0"/>
              </a:spcAft>
              <a:buSzPts val="1800"/>
              <a:buChar char="-"/>
            </a:pPr>
            <a:r>
              <a:rPr lang="en"/>
              <a:t>Connected to air resistance and viscosity/</a:t>
            </a:r>
            <a:r>
              <a:rPr lang="en"/>
              <a:t>compressibility</a:t>
            </a:r>
            <a:r>
              <a:rPr lang="en"/>
              <a:t> of the air</a:t>
            </a:r>
            <a:endParaRPr/>
          </a:p>
          <a:p>
            <a:pPr indent="-342900" lvl="0" marL="457200" rtl="0" algn="l">
              <a:spcBef>
                <a:spcPts val="0"/>
              </a:spcBef>
              <a:spcAft>
                <a:spcPts val="0"/>
              </a:spcAft>
              <a:buSzPts val="1800"/>
              <a:buChar char="-"/>
            </a:pPr>
            <a:r>
              <a:rPr lang="en"/>
              <a:t>Big Reynolds Number = low viscosity effect on plane </a:t>
            </a:r>
            <a:r>
              <a:rPr b="1" lang="en"/>
              <a:t>→</a:t>
            </a:r>
            <a:r>
              <a:rPr lang="en"/>
              <a:t> </a:t>
            </a:r>
            <a:r>
              <a:rPr b="1" lang="en"/>
              <a:t>higher the better for us</a:t>
            </a:r>
            <a:endParaRPr b="1"/>
          </a:p>
          <a:p>
            <a:pPr indent="-342900" lvl="0" marL="457200" rtl="0" algn="l">
              <a:spcBef>
                <a:spcPts val="0"/>
              </a:spcBef>
              <a:spcAft>
                <a:spcPts val="0"/>
              </a:spcAft>
              <a:buSzPts val="1800"/>
              <a:buChar char="-"/>
            </a:pPr>
            <a:r>
              <a:rPr b="1" lang="en"/>
              <a:t>When objects move through gas, some gas molecules stick to the surface of the object, creating a boundary layer</a:t>
            </a:r>
            <a:endParaRPr b="1"/>
          </a:p>
          <a:p>
            <a:pPr indent="-342900" lvl="0" marL="457200" rtl="0" algn="l">
              <a:spcBef>
                <a:spcPts val="0"/>
              </a:spcBef>
              <a:spcAft>
                <a:spcPts val="0"/>
              </a:spcAft>
              <a:buSzPts val="1800"/>
              <a:buChar char="-"/>
            </a:pPr>
            <a:r>
              <a:rPr lang="en">
                <a:highlight>
                  <a:srgbClr val="FFFFFF"/>
                </a:highlight>
              </a:rPr>
              <a:t>“The Reynolds number expresses the ratio of </a:t>
            </a:r>
            <a:r>
              <a:rPr lang="en"/>
              <a:t>inertial</a:t>
            </a:r>
            <a:r>
              <a:rPr lang="en">
                <a:highlight>
                  <a:srgbClr val="FFFFFF"/>
                </a:highlight>
              </a:rPr>
              <a:t> (resistant to change or motion) forces to </a:t>
            </a:r>
            <a:r>
              <a:rPr lang="en"/>
              <a:t>viscous </a:t>
            </a:r>
            <a:r>
              <a:rPr lang="en">
                <a:highlight>
                  <a:srgbClr val="FFFFFF"/>
                </a:highlight>
              </a:rPr>
              <a:t>(heavy and gluey) forces.”</a:t>
            </a:r>
            <a:endParaRPr/>
          </a:p>
          <a:p>
            <a:pPr indent="0" lvl="0" marL="457200" rtl="0" algn="l">
              <a:spcBef>
                <a:spcPts val="1200"/>
              </a:spcBef>
              <a:spcAft>
                <a:spcPts val="1200"/>
              </a:spcAft>
              <a:buNone/>
            </a:pPr>
            <a:r>
              <a:t/>
            </a:r>
            <a:endParaRPr b="1"/>
          </a:p>
        </p:txBody>
      </p:sp>
      <p:pic>
        <p:nvPicPr>
          <p:cNvPr id="253" name="Google Shape;253;p41"/>
          <p:cNvPicPr preferRelativeResize="0"/>
          <p:nvPr/>
        </p:nvPicPr>
        <p:blipFill>
          <a:blip r:embed="rId3">
            <a:alphaModFix/>
          </a:blip>
          <a:stretch>
            <a:fillRect/>
          </a:stretch>
        </p:blipFill>
        <p:spPr>
          <a:xfrm>
            <a:off x="3628775" y="3500150"/>
            <a:ext cx="5357775" cy="1643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do planes fly</a:t>
            </a:r>
            <a:r>
              <a:rPr lang="en"/>
              <a:t>?</a:t>
            </a:r>
            <a:endParaRPr/>
          </a:p>
        </p:txBody>
      </p:sp>
      <p:sp>
        <p:nvSpPr>
          <p:cNvPr id="72" name="Google Shape;72;p15"/>
          <p:cNvSpPr txBox="1"/>
          <p:nvPr>
            <p:ph idx="1" type="body"/>
          </p:nvPr>
        </p:nvSpPr>
        <p:spPr>
          <a:xfrm>
            <a:off x="311700" y="859900"/>
            <a:ext cx="5041500" cy="41298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Clr>
                <a:srgbClr val="000000"/>
              </a:buClr>
              <a:buSzPct val="100000"/>
              <a:buChar char="-"/>
            </a:pPr>
            <a:r>
              <a:rPr lang="en">
                <a:solidFill>
                  <a:srgbClr val="000000"/>
                </a:solidFill>
              </a:rPr>
              <a:t>Air moving across the wings creates lift, which moves the plane up</a:t>
            </a:r>
            <a:endParaRPr>
              <a:solidFill>
                <a:srgbClr val="000000"/>
              </a:solidFill>
            </a:endParaRPr>
          </a:p>
          <a:p>
            <a:pPr indent="-334327" lvl="0" marL="457200" rtl="0" algn="l">
              <a:spcBef>
                <a:spcPts val="0"/>
              </a:spcBef>
              <a:spcAft>
                <a:spcPts val="0"/>
              </a:spcAft>
              <a:buClr>
                <a:srgbClr val="000000"/>
              </a:buClr>
              <a:buSzPct val="100000"/>
              <a:buChar char="-"/>
            </a:pPr>
            <a:r>
              <a:rPr lang="en">
                <a:solidFill>
                  <a:srgbClr val="000000"/>
                </a:solidFill>
              </a:rPr>
              <a:t>The air moves faster across the top than the bottom of the wing, which makes pressure above decrease, and makes a force that lifts the wing(+ plane) ( this is called </a:t>
            </a:r>
            <a:r>
              <a:rPr lang="en">
                <a:solidFill>
                  <a:srgbClr val="000000"/>
                </a:solidFill>
              </a:rPr>
              <a:t>Bernoulli's</a:t>
            </a:r>
            <a:r>
              <a:rPr lang="en">
                <a:solidFill>
                  <a:srgbClr val="000000"/>
                </a:solidFill>
              </a:rPr>
              <a:t> Principle- in increase in velocity of a fluid results in a decrease of pressure)*technically this is only one possible explanation and none are yet scientifically valid</a:t>
            </a:r>
            <a:endParaRPr>
              <a:solidFill>
                <a:srgbClr val="000000"/>
              </a:solidFill>
            </a:endParaRPr>
          </a:p>
          <a:p>
            <a:pPr indent="0" lvl="0" marL="0" rtl="0" algn="l">
              <a:spcBef>
                <a:spcPts val="1200"/>
              </a:spcBef>
              <a:spcAft>
                <a:spcPts val="0"/>
              </a:spcAft>
              <a:buNone/>
            </a:pPr>
            <a:r>
              <a:t/>
            </a:r>
            <a:endParaRPr>
              <a:solidFill>
                <a:srgbClr val="000000"/>
              </a:solidFill>
            </a:endParaRPr>
          </a:p>
          <a:p>
            <a:pPr indent="-334327" lvl="0" marL="457200" rtl="0" algn="l">
              <a:spcBef>
                <a:spcPts val="1200"/>
              </a:spcBef>
              <a:spcAft>
                <a:spcPts val="0"/>
              </a:spcAft>
              <a:buClr>
                <a:srgbClr val="000000"/>
              </a:buClr>
              <a:buSzPct val="100000"/>
              <a:buChar char="-"/>
            </a:pPr>
            <a:r>
              <a:rPr lang="en">
                <a:solidFill>
                  <a:srgbClr val="000000"/>
                </a:solidFill>
              </a:rPr>
              <a:t>If the thrust from the propeller is greater than drag, the plane moves forward</a:t>
            </a:r>
            <a:endParaRPr>
              <a:solidFill>
                <a:srgbClr val="000000"/>
              </a:solidFill>
            </a:endParaRPr>
          </a:p>
          <a:p>
            <a:pPr indent="-334327" lvl="0" marL="457200" rtl="0" algn="l">
              <a:spcBef>
                <a:spcPts val="0"/>
              </a:spcBef>
              <a:spcAft>
                <a:spcPts val="0"/>
              </a:spcAft>
              <a:buClr>
                <a:srgbClr val="000000"/>
              </a:buClr>
              <a:buSzPct val="100000"/>
              <a:buChar char="-"/>
            </a:pPr>
            <a:r>
              <a:rPr lang="en">
                <a:solidFill>
                  <a:srgbClr val="000000"/>
                </a:solidFill>
              </a:rPr>
              <a:t>If the lift generated is greater than the weight, the planes goes up/stays aloft</a:t>
            </a:r>
            <a:endParaRPr>
              <a:solidFill>
                <a:srgbClr val="000000"/>
              </a:solidFill>
            </a:endParaRPr>
          </a:p>
        </p:txBody>
      </p:sp>
      <p:pic>
        <p:nvPicPr>
          <p:cNvPr id="73" name="Google Shape;73;p15"/>
          <p:cNvPicPr preferRelativeResize="0"/>
          <p:nvPr/>
        </p:nvPicPr>
        <p:blipFill>
          <a:blip r:embed="rId3">
            <a:alphaModFix/>
          </a:blip>
          <a:stretch>
            <a:fillRect/>
          </a:stretch>
        </p:blipFill>
        <p:spPr>
          <a:xfrm>
            <a:off x="5353206" y="-94444"/>
            <a:ext cx="3766500" cy="2666200"/>
          </a:xfrm>
          <a:prstGeom prst="rect">
            <a:avLst/>
          </a:prstGeom>
          <a:noFill/>
          <a:ln>
            <a:noFill/>
          </a:ln>
        </p:spPr>
      </p:pic>
      <p:pic>
        <p:nvPicPr>
          <p:cNvPr id="74" name="Google Shape;74;p15"/>
          <p:cNvPicPr preferRelativeResize="0"/>
          <p:nvPr/>
        </p:nvPicPr>
        <p:blipFill>
          <a:blip r:embed="rId4">
            <a:alphaModFix/>
          </a:blip>
          <a:stretch>
            <a:fillRect/>
          </a:stretch>
        </p:blipFill>
        <p:spPr>
          <a:xfrm>
            <a:off x="5626046" y="2571750"/>
            <a:ext cx="3384729" cy="2479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2"/>
          <p:cNvPicPr preferRelativeResize="0"/>
          <p:nvPr/>
        </p:nvPicPr>
        <p:blipFill>
          <a:blip r:embed="rId3">
            <a:alphaModFix/>
          </a:blip>
          <a:stretch>
            <a:fillRect/>
          </a:stretch>
        </p:blipFill>
        <p:spPr>
          <a:xfrm>
            <a:off x="65662" y="202825"/>
            <a:ext cx="9012675" cy="494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Lift And Drag</a:t>
            </a:r>
            <a:endParaRPr/>
          </a:p>
        </p:txBody>
      </p:sp>
      <p:sp>
        <p:nvSpPr>
          <p:cNvPr id="264" name="Google Shape;264;p43"/>
          <p:cNvSpPr txBox="1"/>
          <p:nvPr>
            <p:ph idx="1" type="body"/>
          </p:nvPr>
        </p:nvSpPr>
        <p:spPr>
          <a:xfrm>
            <a:off x="311700" y="1152475"/>
            <a:ext cx="5538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Lift: The </a:t>
            </a:r>
            <a:r>
              <a:rPr b="1" lang="en"/>
              <a:t>aerodynamic</a:t>
            </a:r>
            <a:r>
              <a:rPr b="1" lang="en"/>
              <a:t> force produced by an airfoil moving through a fluid. Lift is a vector quantity, meaning that it has a </a:t>
            </a:r>
            <a:r>
              <a:rPr b="1" lang="en"/>
              <a:t>magnitude</a:t>
            </a:r>
            <a:r>
              <a:rPr b="1" lang="en"/>
              <a:t> ( how strong the lift is ) and a direction ( in what the direction the lift is being applied )</a:t>
            </a:r>
            <a:endParaRPr b="1"/>
          </a:p>
          <a:p>
            <a:pPr indent="0" lvl="0" marL="0" rtl="0" algn="l">
              <a:spcBef>
                <a:spcPts val="1200"/>
              </a:spcBef>
              <a:spcAft>
                <a:spcPts val="1200"/>
              </a:spcAft>
              <a:buNone/>
            </a:pPr>
            <a:r>
              <a:rPr b="1" lang="en"/>
              <a:t>Drag: A mechanical force produced by the contact between a solid body and a fluid. </a:t>
            </a:r>
            <a:endParaRPr b="1"/>
          </a:p>
        </p:txBody>
      </p:sp>
      <p:pic>
        <p:nvPicPr>
          <p:cNvPr id="265" name="Google Shape;265;p43"/>
          <p:cNvPicPr preferRelativeResize="0"/>
          <p:nvPr/>
        </p:nvPicPr>
        <p:blipFill>
          <a:blip r:embed="rId3">
            <a:alphaModFix/>
          </a:blip>
          <a:stretch>
            <a:fillRect/>
          </a:stretch>
        </p:blipFill>
        <p:spPr>
          <a:xfrm>
            <a:off x="5893575" y="1152475"/>
            <a:ext cx="2938726" cy="1323922"/>
          </a:xfrm>
          <a:prstGeom prst="rect">
            <a:avLst/>
          </a:prstGeom>
          <a:noFill/>
          <a:ln>
            <a:noFill/>
          </a:ln>
        </p:spPr>
      </p:pic>
      <p:pic>
        <p:nvPicPr>
          <p:cNvPr id="266" name="Google Shape;266;p43"/>
          <p:cNvPicPr preferRelativeResize="0"/>
          <p:nvPr/>
        </p:nvPicPr>
        <p:blipFill>
          <a:blip r:embed="rId4">
            <a:alphaModFix/>
          </a:blip>
          <a:stretch>
            <a:fillRect/>
          </a:stretch>
        </p:blipFill>
        <p:spPr>
          <a:xfrm>
            <a:off x="5586078" y="3267700"/>
            <a:ext cx="3553726" cy="20174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Lift and Drag Coefficients</a:t>
            </a:r>
            <a:endParaRPr/>
          </a:p>
        </p:txBody>
      </p:sp>
      <p:sp>
        <p:nvSpPr>
          <p:cNvPr id="272" name="Google Shape;272;p44"/>
          <p:cNvSpPr txBox="1"/>
          <p:nvPr>
            <p:ph idx="1" type="body"/>
          </p:nvPr>
        </p:nvSpPr>
        <p:spPr>
          <a:xfrm>
            <a:off x="268825" y="1152475"/>
            <a:ext cx="8520600" cy="152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A Coefficient: A way to quantify a property, such as lift, drag, friction, and many others</a:t>
            </a:r>
            <a:endParaRPr>
              <a:solidFill>
                <a:srgbClr val="000000"/>
              </a:solidFill>
            </a:endParaRPr>
          </a:p>
          <a:p>
            <a:pPr indent="0" lvl="0" marL="0" rtl="0" algn="l">
              <a:spcBef>
                <a:spcPts val="1200"/>
              </a:spcBef>
              <a:spcAft>
                <a:spcPts val="1200"/>
              </a:spcAft>
              <a:buNone/>
            </a:pPr>
            <a:r>
              <a:rPr lang="en">
                <a:solidFill>
                  <a:srgbClr val="000000"/>
                </a:solidFill>
              </a:rPr>
              <a:t>Lift Coefficient: relates the lift </a:t>
            </a:r>
            <a:r>
              <a:rPr lang="en">
                <a:solidFill>
                  <a:srgbClr val="000000"/>
                </a:solidFill>
              </a:rPr>
              <a:t>produced</a:t>
            </a:r>
            <a:r>
              <a:rPr lang="en">
                <a:solidFill>
                  <a:srgbClr val="000000"/>
                </a:solidFill>
              </a:rPr>
              <a:t> by a body to the </a:t>
            </a:r>
            <a:r>
              <a:rPr lang="en">
                <a:solidFill>
                  <a:srgbClr val="000000"/>
                </a:solidFill>
              </a:rPr>
              <a:t>surrounding</a:t>
            </a:r>
            <a:r>
              <a:rPr lang="en">
                <a:solidFill>
                  <a:srgbClr val="000000"/>
                </a:solidFill>
              </a:rPr>
              <a:t> fluid density and velocity, as well as the area of the body</a:t>
            </a:r>
            <a:endParaRPr>
              <a:solidFill>
                <a:srgbClr val="000000"/>
              </a:solidFill>
            </a:endParaRPr>
          </a:p>
        </p:txBody>
      </p:sp>
      <p:pic>
        <p:nvPicPr>
          <p:cNvPr id="273" name="Google Shape;273;p44"/>
          <p:cNvPicPr preferRelativeResize="0"/>
          <p:nvPr/>
        </p:nvPicPr>
        <p:blipFill rotWithShape="1">
          <a:blip r:embed="rId3">
            <a:alphaModFix/>
          </a:blip>
          <a:srcRect b="11559" l="0" r="0" t="0"/>
          <a:stretch/>
        </p:blipFill>
        <p:spPr>
          <a:xfrm>
            <a:off x="4126725" y="2058600"/>
            <a:ext cx="3162300" cy="623400"/>
          </a:xfrm>
          <a:prstGeom prst="rect">
            <a:avLst/>
          </a:prstGeom>
          <a:noFill/>
          <a:ln>
            <a:noFill/>
          </a:ln>
        </p:spPr>
      </p:pic>
      <p:sp>
        <p:nvSpPr>
          <p:cNvPr id="274" name="Google Shape;274;p44"/>
          <p:cNvSpPr txBox="1"/>
          <p:nvPr/>
        </p:nvSpPr>
        <p:spPr>
          <a:xfrm>
            <a:off x="4200525" y="2711050"/>
            <a:ext cx="332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L is Lift Force, A is projected area of the body in ft</a:t>
            </a:r>
            <a:r>
              <a:rPr baseline="30000" lang="en">
                <a:latin typeface="Source Sans Pro"/>
                <a:ea typeface="Source Sans Pro"/>
                <a:cs typeface="Source Sans Pro"/>
                <a:sym typeface="Source Sans Pro"/>
              </a:rPr>
              <a:t>2</a:t>
            </a:r>
            <a:r>
              <a:rPr lang="en">
                <a:latin typeface="Source Sans Pro"/>
                <a:ea typeface="Source Sans Pro"/>
                <a:cs typeface="Source Sans Pro"/>
                <a:sym typeface="Source Sans Pro"/>
              </a:rPr>
              <a:t>,  ρ is the air density in slugs/ft</a:t>
            </a:r>
            <a:r>
              <a:rPr baseline="30000" lang="en">
                <a:latin typeface="Source Sans Pro"/>
                <a:ea typeface="Source Sans Pro"/>
                <a:cs typeface="Source Sans Pro"/>
                <a:sym typeface="Source Sans Pro"/>
              </a:rPr>
              <a:t>3</a:t>
            </a:r>
            <a:r>
              <a:rPr lang="en">
                <a:latin typeface="Source Sans Pro"/>
                <a:ea typeface="Source Sans Pro"/>
                <a:cs typeface="Source Sans Pro"/>
                <a:sym typeface="Source Sans Pro"/>
              </a:rPr>
              <a:t>, V is the fluid velocity in ft/s.</a:t>
            </a:r>
            <a:endParaRPr>
              <a:latin typeface="Source Sans Pro"/>
              <a:ea typeface="Source Sans Pro"/>
              <a:cs typeface="Source Sans Pro"/>
              <a:sym typeface="Source Sans Pro"/>
            </a:endParaRPr>
          </a:p>
        </p:txBody>
      </p:sp>
      <p:sp>
        <p:nvSpPr>
          <p:cNvPr id="275" name="Google Shape;275;p44"/>
          <p:cNvSpPr txBox="1"/>
          <p:nvPr/>
        </p:nvSpPr>
        <p:spPr>
          <a:xfrm>
            <a:off x="0" y="3017575"/>
            <a:ext cx="42006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Source Sans Pro"/>
                <a:ea typeface="Source Sans Pro"/>
                <a:cs typeface="Source Sans Pro"/>
                <a:sym typeface="Source Sans Pro"/>
              </a:rPr>
              <a:t>Drag Coefficient: Used to quantify the drag</a:t>
            </a:r>
            <a:r>
              <a:rPr lang="en">
                <a:latin typeface="Source Sans Pro"/>
                <a:ea typeface="Source Sans Pro"/>
                <a:cs typeface="Source Sans Pro"/>
                <a:sym typeface="Source Sans Pro"/>
              </a:rPr>
              <a:t> </a:t>
            </a:r>
            <a:r>
              <a:rPr lang="en" sz="1800">
                <a:latin typeface="Source Sans Pro"/>
                <a:ea typeface="Source Sans Pro"/>
                <a:cs typeface="Source Sans Pro"/>
                <a:sym typeface="Source Sans Pro"/>
              </a:rPr>
              <a:t>on a body</a:t>
            </a:r>
            <a:endParaRPr sz="1800">
              <a:latin typeface="Source Sans Pro"/>
              <a:ea typeface="Source Sans Pro"/>
              <a:cs typeface="Source Sans Pro"/>
              <a:sym typeface="Source Sans Pro"/>
            </a:endParaRPr>
          </a:p>
          <a:p>
            <a:pPr indent="0" lvl="0" marL="0" rtl="0" algn="l">
              <a:spcBef>
                <a:spcPts val="0"/>
              </a:spcBef>
              <a:spcAft>
                <a:spcPts val="0"/>
              </a:spcAft>
              <a:buNone/>
            </a:pPr>
            <a:r>
              <a:t/>
            </a:r>
            <a:endParaRPr sz="1800">
              <a:latin typeface="Source Sans Pro"/>
              <a:ea typeface="Source Sans Pro"/>
              <a:cs typeface="Source Sans Pro"/>
              <a:sym typeface="Source Sans Pro"/>
            </a:endParaRPr>
          </a:p>
          <a:p>
            <a:pPr indent="0" lvl="0" marL="0" rtl="0" algn="l">
              <a:spcBef>
                <a:spcPts val="0"/>
              </a:spcBef>
              <a:spcAft>
                <a:spcPts val="0"/>
              </a:spcAft>
              <a:buNone/>
            </a:pPr>
            <a:r>
              <a:rPr lang="en" sz="1800">
                <a:latin typeface="Source Sans Pro"/>
                <a:ea typeface="Source Sans Pro"/>
                <a:cs typeface="Source Sans Pro"/>
                <a:sym typeface="Source Sans Pro"/>
              </a:rPr>
              <a:t>*there are equations/graphs to calculate these coefficients. Similarly, there are equations/graphs to turn them into actual useable numbers</a:t>
            </a:r>
            <a:endParaRPr sz="1800">
              <a:latin typeface="Source Sans Pro"/>
              <a:ea typeface="Source Sans Pro"/>
              <a:cs typeface="Source Sans Pro"/>
              <a:sym typeface="Source Sans Pro"/>
            </a:endParaRPr>
          </a:p>
        </p:txBody>
      </p:sp>
      <p:pic>
        <p:nvPicPr>
          <p:cNvPr id="276" name="Google Shape;276;p44"/>
          <p:cNvPicPr preferRelativeResize="0"/>
          <p:nvPr/>
        </p:nvPicPr>
        <p:blipFill>
          <a:blip r:embed="rId4">
            <a:alphaModFix/>
          </a:blip>
          <a:stretch>
            <a:fillRect/>
          </a:stretch>
        </p:blipFill>
        <p:spPr>
          <a:xfrm>
            <a:off x="3868350" y="3479275"/>
            <a:ext cx="1667107" cy="805900"/>
          </a:xfrm>
          <a:prstGeom prst="rect">
            <a:avLst/>
          </a:prstGeom>
          <a:noFill/>
          <a:ln>
            <a:noFill/>
          </a:ln>
        </p:spPr>
      </p:pic>
      <p:sp>
        <p:nvSpPr>
          <p:cNvPr id="277" name="Google Shape;277;p44"/>
          <p:cNvSpPr txBox="1"/>
          <p:nvPr/>
        </p:nvSpPr>
        <p:spPr>
          <a:xfrm>
            <a:off x="4104075" y="4200525"/>
            <a:ext cx="371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F</a:t>
            </a:r>
            <a:r>
              <a:rPr baseline="-25000" lang="en">
                <a:latin typeface="Source Sans Pro"/>
                <a:ea typeface="Source Sans Pro"/>
                <a:cs typeface="Source Sans Pro"/>
                <a:sym typeface="Source Sans Pro"/>
              </a:rPr>
              <a:t>d</a:t>
            </a:r>
            <a:r>
              <a:rPr lang="en">
                <a:latin typeface="Source Sans Pro"/>
                <a:ea typeface="Source Sans Pro"/>
                <a:cs typeface="Source Sans Pro"/>
                <a:sym typeface="Source Sans Pro"/>
              </a:rPr>
              <a:t> is drag force, p is fluid density, v is velocity of the body, and A is the reference area ( surface area of the body where drag is induced)</a:t>
            </a:r>
            <a:endParaRPr>
              <a:latin typeface="Source Sans Pro"/>
              <a:ea typeface="Source Sans Pro"/>
              <a:cs typeface="Source Sans Pro"/>
              <a:sym typeface="Source Sans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Practice</a:t>
            </a:r>
            <a:endParaRPr/>
          </a:p>
        </p:txBody>
      </p:sp>
      <p:sp>
        <p:nvSpPr>
          <p:cNvPr id="283" name="Google Shape;283;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Find the lift Coefficient!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Velocity = 46 knots</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Lift = 503 lb</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Density of air = </a:t>
            </a:r>
            <a:r>
              <a:rPr lang="en">
                <a:solidFill>
                  <a:srgbClr val="000000"/>
                </a:solidFill>
              </a:rPr>
              <a:t>0.0659 </a:t>
            </a:r>
            <a:r>
              <a:rPr lang="en">
                <a:solidFill>
                  <a:srgbClr val="000000"/>
                </a:solidFill>
              </a:rPr>
              <a:t>lb/ft^3</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Wing Length: 32 ft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Chord: 6ft</a:t>
            </a:r>
            <a:endParaRPr>
              <a:solidFill>
                <a:srgbClr val="000000"/>
              </a:solidFill>
            </a:endParaRPr>
          </a:p>
        </p:txBody>
      </p:sp>
      <p:pic>
        <p:nvPicPr>
          <p:cNvPr id="284" name="Google Shape;284;p45"/>
          <p:cNvPicPr preferRelativeResize="0"/>
          <p:nvPr/>
        </p:nvPicPr>
        <p:blipFill rotWithShape="1">
          <a:blip r:embed="rId3">
            <a:alphaModFix/>
          </a:blip>
          <a:srcRect b="11559" l="0" r="0" t="0"/>
          <a:stretch/>
        </p:blipFill>
        <p:spPr>
          <a:xfrm>
            <a:off x="3548100" y="971975"/>
            <a:ext cx="5179825" cy="1021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Schrenk Approximation</a:t>
            </a:r>
            <a:endParaRPr/>
          </a:p>
        </p:txBody>
      </p:sp>
      <p:sp>
        <p:nvSpPr>
          <p:cNvPr id="290" name="Google Shape;290;p46"/>
          <p:cNvSpPr txBox="1"/>
          <p:nvPr>
            <p:ph idx="1" type="body"/>
          </p:nvPr>
        </p:nvSpPr>
        <p:spPr>
          <a:xfrm>
            <a:off x="311700" y="1152475"/>
            <a:ext cx="8520600" cy="272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rPr>
              <a:t>Wings breaking off due to not being strong enough to withstand lift forces is something you really don’t want to happen,   which is why great attention is given to the spanwise lift distribution. We want our aircraft to have an elliptical lift distribution: </a:t>
            </a:r>
            <a:endParaRPr>
              <a:solidFill>
                <a:srgbClr val="000000"/>
              </a:solidFill>
            </a:endParaRPr>
          </a:p>
        </p:txBody>
      </p:sp>
      <p:pic>
        <p:nvPicPr>
          <p:cNvPr id="291" name="Google Shape;291;p46"/>
          <p:cNvPicPr preferRelativeResize="0"/>
          <p:nvPr/>
        </p:nvPicPr>
        <p:blipFill>
          <a:blip r:embed="rId3">
            <a:alphaModFix/>
          </a:blip>
          <a:stretch>
            <a:fillRect/>
          </a:stretch>
        </p:blipFill>
        <p:spPr>
          <a:xfrm>
            <a:off x="397426" y="2147875"/>
            <a:ext cx="2504275" cy="1656175"/>
          </a:xfrm>
          <a:prstGeom prst="rect">
            <a:avLst/>
          </a:prstGeom>
          <a:noFill/>
          <a:ln>
            <a:noFill/>
          </a:ln>
        </p:spPr>
      </p:pic>
      <p:sp>
        <p:nvSpPr>
          <p:cNvPr id="292" name="Google Shape;292;p46"/>
          <p:cNvSpPr txBox="1"/>
          <p:nvPr/>
        </p:nvSpPr>
        <p:spPr>
          <a:xfrm>
            <a:off x="321475" y="3911200"/>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We can plot the </a:t>
            </a:r>
            <a:r>
              <a:rPr lang="en">
                <a:latin typeface="Source Sans Pro"/>
                <a:ea typeface="Source Sans Pro"/>
                <a:cs typeface="Source Sans Pro"/>
                <a:sym typeface="Source Sans Pro"/>
              </a:rPr>
              <a:t>Schrenk</a:t>
            </a:r>
            <a:r>
              <a:rPr lang="en">
                <a:latin typeface="Source Sans Pro"/>
                <a:ea typeface="Source Sans Pro"/>
                <a:cs typeface="Source Sans Pro"/>
                <a:sym typeface="Source Sans Pro"/>
              </a:rPr>
              <a:t> Approximation using some big brain mathematics</a:t>
            </a:r>
            <a:endParaRPr>
              <a:latin typeface="Source Sans Pro"/>
              <a:ea typeface="Source Sans Pro"/>
              <a:cs typeface="Source Sans Pro"/>
              <a:sym typeface="Source Sans Pr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8" name="Google Shape;298;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solidFill>
                  <a:srgbClr val="000000"/>
                </a:solidFill>
              </a:rPr>
              <a:t>Step 1: Create a quarter ellipse with its width being half the span of the wing, and the height being                           , where S is wing area, b is wing span, and y is the distance</a:t>
            </a:r>
            <a:endParaRPr>
              <a:solidFill>
                <a:srgbClr val="000000"/>
              </a:solidFill>
            </a:endParaRPr>
          </a:p>
          <a:p>
            <a:pPr indent="0" lvl="0" marL="0" marR="0" rtl="0" algn="l">
              <a:lnSpc>
                <a:spcPct val="115000"/>
              </a:lnSpc>
              <a:spcBef>
                <a:spcPts val="1200"/>
              </a:spcBef>
              <a:spcAft>
                <a:spcPts val="1200"/>
              </a:spcAft>
              <a:buNone/>
            </a:pPr>
            <a:r>
              <a:rPr lang="en">
                <a:solidFill>
                  <a:srgbClr val="000000"/>
                </a:solidFill>
              </a:rPr>
              <a:t> from the                                    aircraft centerline, and graph this for the values of y along with the chord ( distance from leading to trailing edge ) at that value of y, and draw a line that represent the average of these 2 graphs . This average line represents c*Cl , where c is the chord at a point and Cl  is the lift coefficient at that point, and you get the graph of the Schrenk Approximation.          </a:t>
            </a:r>
            <a:r>
              <a:rPr lang="en"/>
              <a:t>  </a:t>
            </a:r>
            <a:endParaRPr/>
          </a:p>
        </p:txBody>
      </p:sp>
      <p:pic>
        <p:nvPicPr>
          <p:cNvPr id="299" name="Google Shape;299;p47"/>
          <p:cNvPicPr preferRelativeResize="0"/>
          <p:nvPr/>
        </p:nvPicPr>
        <p:blipFill>
          <a:blip r:embed="rId3">
            <a:alphaModFix/>
          </a:blip>
          <a:stretch>
            <a:fillRect/>
          </a:stretch>
        </p:blipFill>
        <p:spPr>
          <a:xfrm>
            <a:off x="1681825" y="1494250"/>
            <a:ext cx="1167807" cy="623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Euler’s Column Buckling</a:t>
            </a:r>
            <a:endParaRPr/>
          </a:p>
        </p:txBody>
      </p:sp>
      <p:sp>
        <p:nvSpPr>
          <p:cNvPr id="305" name="Google Shape;305;p48"/>
          <p:cNvSpPr txBox="1"/>
          <p:nvPr>
            <p:ph idx="1" type="body"/>
          </p:nvPr>
        </p:nvSpPr>
        <p:spPr>
          <a:xfrm>
            <a:off x="311700" y="1152475"/>
            <a:ext cx="4553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What is the maximum load on a beam face on</a:t>
            </a:r>
            <a:endParaRPr>
              <a:solidFill>
                <a:srgbClr val="000000"/>
              </a:solidFill>
            </a:endParaRPr>
          </a:p>
          <a:p>
            <a:pPr indent="0" lvl="0" marL="0" rtl="0" algn="l">
              <a:spcBef>
                <a:spcPts val="1200"/>
              </a:spcBef>
              <a:spcAft>
                <a:spcPts val="0"/>
              </a:spcAft>
              <a:buNone/>
            </a:pPr>
            <a:r>
              <a:rPr lang="en" sz="1400">
                <a:solidFill>
                  <a:srgbClr val="000000"/>
                </a:solidFill>
              </a:rPr>
              <a:t>E: modulus of elasticity</a:t>
            </a:r>
            <a:endParaRPr sz="1400">
              <a:solidFill>
                <a:srgbClr val="000000"/>
              </a:solidFill>
            </a:endParaRPr>
          </a:p>
          <a:p>
            <a:pPr indent="-317500" lvl="0" marL="457200" rtl="0" algn="l">
              <a:spcBef>
                <a:spcPts val="1200"/>
              </a:spcBef>
              <a:spcAft>
                <a:spcPts val="0"/>
              </a:spcAft>
              <a:buClr>
                <a:srgbClr val="000000"/>
              </a:buClr>
              <a:buSzPts val="1400"/>
              <a:buChar char="-"/>
            </a:pPr>
            <a:r>
              <a:rPr lang="en" sz="1400">
                <a:solidFill>
                  <a:srgbClr val="000000"/>
                </a:solidFill>
              </a:rPr>
              <a:t>You can find this on any </a:t>
            </a:r>
            <a:r>
              <a:rPr lang="en" sz="1400" u="sng">
                <a:solidFill>
                  <a:schemeClr val="hlink"/>
                </a:solidFill>
                <a:hlinkClick r:id="rId3"/>
              </a:rPr>
              <a:t>materials info sheet</a:t>
            </a:r>
            <a:endParaRPr sz="1400">
              <a:solidFill>
                <a:srgbClr val="000000"/>
              </a:solidFill>
            </a:endParaRPr>
          </a:p>
          <a:p>
            <a:pPr indent="0" lvl="0" marL="0" rtl="0" algn="l">
              <a:spcBef>
                <a:spcPts val="1200"/>
              </a:spcBef>
              <a:spcAft>
                <a:spcPts val="0"/>
              </a:spcAft>
              <a:buNone/>
            </a:pPr>
            <a:r>
              <a:rPr lang="en" sz="1400">
                <a:solidFill>
                  <a:srgbClr val="000000"/>
                </a:solidFill>
              </a:rPr>
              <a:t>I : Area Moment of Inertia (cross section)</a:t>
            </a:r>
            <a:endParaRPr sz="1400">
              <a:solidFill>
                <a:srgbClr val="000000"/>
              </a:solidFill>
            </a:endParaRPr>
          </a:p>
          <a:p>
            <a:pPr indent="0" lvl="0" marL="0" rtl="0" algn="l">
              <a:spcBef>
                <a:spcPts val="1200"/>
              </a:spcBef>
              <a:spcAft>
                <a:spcPts val="0"/>
              </a:spcAft>
              <a:buNone/>
            </a:pPr>
            <a:r>
              <a:rPr lang="en" sz="1400">
                <a:solidFill>
                  <a:srgbClr val="000000"/>
                </a:solidFill>
              </a:rPr>
              <a:t>K: a constant depending on beam constraint (2 slides later)</a:t>
            </a:r>
            <a:endParaRPr sz="1400">
              <a:solidFill>
                <a:srgbClr val="000000"/>
              </a:solidFill>
            </a:endParaRPr>
          </a:p>
          <a:p>
            <a:pPr indent="0" lvl="0" marL="0" rtl="0" algn="l">
              <a:spcBef>
                <a:spcPts val="1200"/>
              </a:spcBef>
              <a:spcAft>
                <a:spcPts val="0"/>
              </a:spcAft>
              <a:buNone/>
            </a:pPr>
            <a:r>
              <a:rPr lang="en" sz="1400">
                <a:solidFill>
                  <a:srgbClr val="000000"/>
                </a:solidFill>
              </a:rPr>
              <a:t>L: unsupported length of the beam</a:t>
            </a:r>
            <a:endParaRPr sz="1400">
              <a:solidFill>
                <a:srgbClr val="000000"/>
              </a:solidFill>
            </a:endParaRPr>
          </a:p>
          <a:p>
            <a:pPr indent="0" lvl="0" marL="0" rtl="0" algn="l">
              <a:spcBef>
                <a:spcPts val="1200"/>
              </a:spcBef>
              <a:spcAft>
                <a:spcPts val="1200"/>
              </a:spcAft>
              <a:buNone/>
            </a:pPr>
            <a:r>
              <a:t/>
            </a:r>
            <a:endParaRPr sz="1400">
              <a:solidFill>
                <a:srgbClr val="000000"/>
              </a:solidFill>
            </a:endParaRPr>
          </a:p>
        </p:txBody>
      </p:sp>
      <p:pic>
        <p:nvPicPr>
          <p:cNvPr id="306" name="Google Shape;306;p48"/>
          <p:cNvPicPr preferRelativeResize="0"/>
          <p:nvPr/>
        </p:nvPicPr>
        <p:blipFill>
          <a:blip r:embed="rId4">
            <a:alphaModFix/>
          </a:blip>
          <a:stretch>
            <a:fillRect/>
          </a:stretch>
        </p:blipFill>
        <p:spPr>
          <a:xfrm>
            <a:off x="4995850" y="297663"/>
            <a:ext cx="3524250" cy="1933575"/>
          </a:xfrm>
          <a:prstGeom prst="rect">
            <a:avLst/>
          </a:prstGeom>
          <a:noFill/>
          <a:ln>
            <a:noFill/>
          </a:ln>
        </p:spPr>
      </p:pic>
      <p:pic>
        <p:nvPicPr>
          <p:cNvPr id="307" name="Google Shape;307;p48"/>
          <p:cNvPicPr preferRelativeResize="0"/>
          <p:nvPr/>
        </p:nvPicPr>
        <p:blipFill rotWithShape="1">
          <a:blip r:embed="rId5">
            <a:alphaModFix/>
          </a:blip>
          <a:srcRect b="4819" l="0" r="0" t="3906"/>
          <a:stretch/>
        </p:blipFill>
        <p:spPr>
          <a:xfrm>
            <a:off x="6263750" y="1982375"/>
            <a:ext cx="1488525" cy="3118249"/>
          </a:xfrm>
          <a:prstGeom prst="rect">
            <a:avLst/>
          </a:prstGeom>
          <a:noFill/>
          <a:ln>
            <a:noFill/>
          </a:ln>
        </p:spPr>
      </p:pic>
      <p:pic>
        <p:nvPicPr>
          <p:cNvPr id="308" name="Google Shape;308;p48"/>
          <p:cNvPicPr preferRelativeResize="0"/>
          <p:nvPr/>
        </p:nvPicPr>
        <p:blipFill rotWithShape="1">
          <a:blip r:embed="rId6">
            <a:alphaModFix/>
          </a:blip>
          <a:srcRect b="0" l="0" r="48105" t="0"/>
          <a:stretch/>
        </p:blipFill>
        <p:spPr>
          <a:xfrm>
            <a:off x="782249" y="3918250"/>
            <a:ext cx="2787276" cy="11299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Area Moment of Inertia</a:t>
            </a:r>
            <a:endParaRPr/>
          </a:p>
        </p:txBody>
      </p:sp>
      <p:sp>
        <p:nvSpPr>
          <p:cNvPr id="314" name="Google Shape;314;p49"/>
          <p:cNvSpPr txBox="1"/>
          <p:nvPr>
            <p:ph idx="1" type="body"/>
          </p:nvPr>
        </p:nvSpPr>
        <p:spPr>
          <a:xfrm>
            <a:off x="311700" y="1152475"/>
            <a:ext cx="3494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Depends on shape!</a:t>
            </a:r>
            <a:endParaRPr/>
          </a:p>
          <a:p>
            <a:pPr indent="-342900" lvl="0" marL="457200" rtl="0" algn="l">
              <a:spcBef>
                <a:spcPts val="0"/>
              </a:spcBef>
              <a:spcAft>
                <a:spcPts val="0"/>
              </a:spcAft>
              <a:buSzPts val="1800"/>
              <a:buChar char="-"/>
            </a:pPr>
            <a:r>
              <a:rPr lang="en"/>
              <a:t>Just use an online calculator for basic </a:t>
            </a:r>
            <a:r>
              <a:rPr lang="en"/>
              <a:t>shapes (tubes, squares, etc)</a:t>
            </a:r>
            <a:endParaRPr/>
          </a:p>
          <a:p>
            <a:pPr indent="-317500" lvl="1" marL="914400" rtl="0" algn="l">
              <a:spcBef>
                <a:spcPts val="0"/>
              </a:spcBef>
              <a:spcAft>
                <a:spcPts val="0"/>
              </a:spcAft>
              <a:buSzPts val="1400"/>
              <a:buChar char="-"/>
            </a:pPr>
            <a:r>
              <a:rPr lang="en" u="sng">
                <a:solidFill>
                  <a:schemeClr val="hlink"/>
                </a:solidFill>
                <a:hlinkClick r:id="rId3"/>
              </a:rPr>
              <a:t>https://skyciv.com/free-moment-of-inertia-calculator/</a:t>
            </a:r>
            <a:endParaRPr/>
          </a:p>
          <a:p>
            <a:pPr indent="-342900" lvl="0" marL="457200" rtl="0" algn="l">
              <a:spcBef>
                <a:spcPts val="0"/>
              </a:spcBef>
              <a:spcAft>
                <a:spcPts val="0"/>
              </a:spcAft>
              <a:buSzPts val="1800"/>
              <a:buChar char="-"/>
            </a:pPr>
            <a:r>
              <a:rPr lang="en"/>
              <a:t>For more complicated shapes like our aerodynamic tubing, use CFD</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315" name="Google Shape;315;p49"/>
          <p:cNvPicPr preferRelativeResize="0"/>
          <p:nvPr/>
        </p:nvPicPr>
        <p:blipFill rotWithShape="1">
          <a:blip r:embed="rId4">
            <a:alphaModFix/>
          </a:blip>
          <a:srcRect b="4819" l="0" r="0" t="3906"/>
          <a:stretch/>
        </p:blipFill>
        <p:spPr>
          <a:xfrm>
            <a:off x="6803300" y="150025"/>
            <a:ext cx="1876325" cy="3930650"/>
          </a:xfrm>
          <a:prstGeom prst="rect">
            <a:avLst/>
          </a:prstGeom>
          <a:noFill/>
          <a:ln>
            <a:noFill/>
          </a:ln>
        </p:spPr>
      </p:pic>
      <p:pic>
        <p:nvPicPr>
          <p:cNvPr id="316" name="Google Shape;316;p49"/>
          <p:cNvPicPr preferRelativeResize="0"/>
          <p:nvPr/>
        </p:nvPicPr>
        <p:blipFill>
          <a:blip r:embed="rId5">
            <a:alphaModFix/>
          </a:blip>
          <a:stretch>
            <a:fillRect/>
          </a:stretch>
        </p:blipFill>
        <p:spPr>
          <a:xfrm>
            <a:off x="3633838" y="1670542"/>
            <a:ext cx="1876326" cy="165242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 Values</a:t>
            </a:r>
            <a:endParaRPr/>
          </a:p>
        </p:txBody>
      </p:sp>
      <p:sp>
        <p:nvSpPr>
          <p:cNvPr id="322" name="Google Shape;322;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rPr>
              <a:t>Dashed : fixed</a:t>
            </a:r>
            <a:endParaRPr>
              <a:solidFill>
                <a:srgbClr val="000000"/>
              </a:solidFill>
            </a:endParaRPr>
          </a:p>
        </p:txBody>
      </p:sp>
      <p:pic>
        <p:nvPicPr>
          <p:cNvPr id="323" name="Google Shape;323;p50"/>
          <p:cNvPicPr preferRelativeResize="0"/>
          <p:nvPr/>
        </p:nvPicPr>
        <p:blipFill>
          <a:blip r:embed="rId3">
            <a:alphaModFix/>
          </a:blip>
          <a:stretch>
            <a:fillRect/>
          </a:stretch>
        </p:blipFill>
        <p:spPr>
          <a:xfrm>
            <a:off x="3576638" y="119050"/>
            <a:ext cx="4905375" cy="4905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Activity Instructions</a:t>
            </a:r>
            <a:endParaRPr/>
          </a:p>
        </p:txBody>
      </p:sp>
      <p:sp>
        <p:nvSpPr>
          <p:cNvPr id="329" name="Google Shape;329;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Char char="-"/>
            </a:pPr>
            <a:r>
              <a:rPr lang="en">
                <a:solidFill>
                  <a:srgbClr val="000000"/>
                </a:solidFill>
              </a:rPr>
              <a:t>Make a copy of slide 40 and edit the translation/ rotation dispositions to match your assignment</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Fill in the parts in green of the chart as </a:t>
            </a:r>
            <a:r>
              <a:rPr lang="en">
                <a:solidFill>
                  <a:srgbClr val="000000"/>
                </a:solidFill>
              </a:rPr>
              <a:t>independent</a:t>
            </a:r>
            <a:r>
              <a:rPr lang="en">
                <a:solidFill>
                  <a:srgbClr val="000000"/>
                </a:solidFill>
              </a:rPr>
              <a:t> variables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Calculate the area moment of inertia (cross section area)</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Determine your K value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Find the maximum column buckling strength of the beam</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Draw a diagram of the forces on the beam + how its fixed </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Attach it to the slide</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Center of Lift</a:t>
            </a:r>
            <a:endParaRPr/>
          </a:p>
        </p:txBody>
      </p:sp>
      <p:sp>
        <p:nvSpPr>
          <p:cNvPr id="80" name="Google Shape;80;p16"/>
          <p:cNvSpPr txBox="1"/>
          <p:nvPr>
            <p:ph idx="1" type="body"/>
          </p:nvPr>
        </p:nvSpPr>
        <p:spPr>
          <a:xfrm>
            <a:off x="311700" y="1152475"/>
            <a:ext cx="22815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solidFill>
                  <a:srgbClr val="000000"/>
                </a:solidFill>
              </a:rPr>
              <a:t>Basically: Quarter Chord</a:t>
            </a:r>
            <a:endParaRPr>
              <a:solidFill>
                <a:srgbClr val="000000"/>
              </a:solidFill>
            </a:endParaRPr>
          </a:p>
          <a:p>
            <a:pPr indent="0" lvl="0" marL="0" rtl="0" algn="l">
              <a:spcBef>
                <a:spcPts val="1200"/>
              </a:spcBef>
              <a:spcAft>
                <a:spcPts val="0"/>
              </a:spcAft>
              <a:buNone/>
            </a:pPr>
            <a:r>
              <a:rPr lang="en">
                <a:solidFill>
                  <a:srgbClr val="000000"/>
                </a:solidFill>
              </a:rPr>
              <a:t>A single vector of lift can be placed on ¼ of the way in from the chord - this is a way to summarize the lift generated by our wing at one point. We like to summarize distributed loads at a single point, it makes life a lot easier. </a:t>
            </a:r>
            <a:endParaRPr>
              <a:solidFill>
                <a:srgbClr val="000000"/>
              </a:solidFill>
            </a:endParaRPr>
          </a:p>
          <a:p>
            <a:pPr indent="0" lvl="0" marL="0" rtl="0" algn="l">
              <a:spcBef>
                <a:spcPts val="1200"/>
              </a:spcBef>
              <a:spcAft>
                <a:spcPts val="1200"/>
              </a:spcAft>
              <a:buNone/>
            </a:pPr>
            <a:r>
              <a:rPr lang="en" sz="1100">
                <a:solidFill>
                  <a:srgbClr val="000000"/>
                </a:solidFill>
              </a:rPr>
              <a:t>No, you do not need to know everything on the graphic to the right. </a:t>
            </a:r>
            <a:endParaRPr sz="1100">
              <a:solidFill>
                <a:srgbClr val="000000"/>
              </a:solidFill>
            </a:endParaRPr>
          </a:p>
        </p:txBody>
      </p:sp>
      <p:pic>
        <p:nvPicPr>
          <p:cNvPr id="81" name="Google Shape;81;p16"/>
          <p:cNvPicPr preferRelativeResize="0"/>
          <p:nvPr/>
        </p:nvPicPr>
        <p:blipFill>
          <a:blip r:embed="rId3">
            <a:alphaModFix/>
          </a:blip>
          <a:stretch>
            <a:fillRect/>
          </a:stretch>
        </p:blipFill>
        <p:spPr>
          <a:xfrm>
            <a:off x="3056624" y="139300"/>
            <a:ext cx="6027851" cy="4531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Yay now do your own equations!</a:t>
            </a:r>
            <a:endParaRPr/>
          </a:p>
        </p:txBody>
      </p:sp>
      <p:graphicFrame>
        <p:nvGraphicFramePr>
          <p:cNvPr id="335" name="Google Shape;335;p52"/>
          <p:cNvGraphicFramePr/>
          <p:nvPr/>
        </p:nvGraphicFramePr>
        <p:xfrm>
          <a:off x="427425" y="1068425"/>
          <a:ext cx="3000000" cy="3000000"/>
        </p:xfrm>
        <a:graphic>
          <a:graphicData uri="http://schemas.openxmlformats.org/drawingml/2006/table">
            <a:tbl>
              <a:tblPr>
                <a:noFill/>
                <a:tableStyleId>{4A94DAB5-41B0-4EAC-BB2C-3A42F54CCA9B}</a:tableStyleId>
              </a:tblPr>
              <a:tblGrid>
                <a:gridCol w="2801625"/>
                <a:gridCol w="2801625"/>
                <a:gridCol w="2801625"/>
              </a:tblGrid>
              <a:tr h="549575">
                <a:tc>
                  <a:txBody>
                    <a:bodyPr/>
                    <a:lstStyle/>
                    <a:p>
                      <a:pPr indent="0" lvl="0" marL="0" rtl="0" algn="l">
                        <a:spcBef>
                          <a:spcPts val="0"/>
                        </a:spcBef>
                        <a:spcAft>
                          <a:spcPts val="0"/>
                        </a:spcAft>
                        <a:buNone/>
                      </a:pPr>
                      <a:r>
                        <a:rPr lang="en"/>
                        <a:t>Translation</a:t>
                      </a:r>
                      <a:endParaRPr/>
                    </a:p>
                  </a:txBody>
                  <a:tcPr marT="91425" marB="91425" marR="91425" marL="91425"/>
                </a:tc>
                <a:tc>
                  <a:txBody>
                    <a:bodyPr/>
                    <a:lstStyle/>
                    <a:p>
                      <a:pPr indent="0" lvl="0" marL="0" rtl="0" algn="l">
                        <a:spcBef>
                          <a:spcPts val="0"/>
                        </a:spcBef>
                        <a:spcAft>
                          <a:spcPts val="0"/>
                        </a:spcAft>
                        <a:buNone/>
                      </a:pPr>
                      <a:r>
                        <a:rPr lang="en"/>
                        <a:t>Rotation</a:t>
                      </a:r>
                      <a:endParaRPr/>
                    </a:p>
                  </a:txBody>
                  <a:tcPr marT="91425" marB="91425" marR="91425" marL="91425"/>
                </a:tc>
                <a:tc>
                  <a:txBody>
                    <a:bodyPr/>
                    <a:lstStyle/>
                    <a:p>
                      <a:pPr indent="0" lvl="0" marL="0" rtl="0" algn="l">
                        <a:spcBef>
                          <a:spcPts val="0"/>
                        </a:spcBef>
                        <a:spcAft>
                          <a:spcPts val="0"/>
                        </a:spcAft>
                        <a:buNone/>
                      </a:pPr>
                      <a:r>
                        <a:rPr lang="en"/>
                        <a:t>Name (s)</a:t>
                      </a:r>
                      <a:endParaRPr/>
                    </a:p>
                  </a:txBody>
                  <a:tcPr marT="91425" marB="91425" marR="91425" marL="91425"/>
                </a:tc>
              </a:tr>
              <a:tr h="549575">
                <a:tc>
                  <a:txBody>
                    <a:bodyPr/>
                    <a:lstStyle/>
                    <a:p>
                      <a:pPr indent="0" lvl="0" marL="0" rtl="0" algn="l">
                        <a:spcBef>
                          <a:spcPts val="0"/>
                        </a:spcBef>
                        <a:spcAft>
                          <a:spcPts val="0"/>
                        </a:spcAft>
                        <a:buNone/>
                      </a:pPr>
                      <a:r>
                        <a:rPr lang="en"/>
                        <a:t>Fixed - Fixed</a:t>
                      </a:r>
                      <a:endParaRPr/>
                    </a:p>
                  </a:txBody>
                  <a:tcPr marT="91425" marB="91425" marR="91425" marL="91425"/>
                </a:tc>
                <a:tc>
                  <a:txBody>
                    <a:bodyPr/>
                    <a:lstStyle/>
                    <a:p>
                      <a:pPr indent="0" lvl="0" marL="0" rtl="0" algn="l">
                        <a:spcBef>
                          <a:spcPts val="0"/>
                        </a:spcBef>
                        <a:spcAft>
                          <a:spcPts val="0"/>
                        </a:spcAft>
                        <a:buNone/>
                      </a:pPr>
                      <a:r>
                        <a:rPr lang="en"/>
                        <a:t>Fixed - Fixed</a:t>
                      </a:r>
                      <a:endParaRPr/>
                    </a:p>
                  </a:txBody>
                  <a:tcPr marT="91425" marB="91425" marR="91425" marL="91425"/>
                </a:tc>
                <a:tc>
                  <a:txBody>
                    <a:bodyPr/>
                    <a:lstStyle/>
                    <a:p>
                      <a:pPr indent="0" lvl="0" marL="0" rtl="0" algn="l">
                        <a:spcBef>
                          <a:spcPts val="0"/>
                        </a:spcBef>
                        <a:spcAft>
                          <a:spcPts val="0"/>
                        </a:spcAft>
                        <a:buNone/>
                      </a:pPr>
                      <a:r>
                        <a:rPr lang="en"/>
                        <a:t>Jasmine</a:t>
                      </a:r>
                      <a:endParaRPr/>
                    </a:p>
                  </a:txBody>
                  <a:tcPr marT="91425" marB="91425" marR="91425" marL="91425"/>
                </a:tc>
              </a:tr>
              <a:tr h="549575">
                <a:tc>
                  <a:txBody>
                    <a:bodyPr/>
                    <a:lstStyle/>
                    <a:p>
                      <a:pPr indent="0" lvl="0" marL="0" rtl="0" algn="l">
                        <a:spcBef>
                          <a:spcPts val="0"/>
                        </a:spcBef>
                        <a:spcAft>
                          <a:spcPts val="0"/>
                        </a:spcAft>
                        <a:buNone/>
                      </a:pPr>
                      <a:r>
                        <a:rPr lang="en"/>
                        <a:t>Fixed - Fixed</a:t>
                      </a:r>
                      <a:endParaRPr/>
                    </a:p>
                  </a:txBody>
                  <a:tcPr marT="91425" marB="91425" marR="91425" marL="91425"/>
                </a:tc>
                <a:tc>
                  <a:txBody>
                    <a:bodyPr/>
                    <a:lstStyle/>
                    <a:p>
                      <a:pPr indent="0" lvl="0" marL="0" rtl="0" algn="l">
                        <a:spcBef>
                          <a:spcPts val="0"/>
                        </a:spcBef>
                        <a:spcAft>
                          <a:spcPts val="0"/>
                        </a:spcAft>
                        <a:buNone/>
                      </a:pPr>
                      <a:r>
                        <a:rPr lang="en"/>
                        <a:t>Fixed - Free</a:t>
                      </a:r>
                      <a:endParaRPr/>
                    </a:p>
                  </a:txBody>
                  <a:tcPr marT="91425" marB="91425" marR="91425" marL="91425"/>
                </a:tc>
                <a:tc>
                  <a:txBody>
                    <a:bodyPr/>
                    <a:lstStyle/>
                    <a:p>
                      <a:pPr indent="0" lvl="0" marL="0" rtl="0" algn="l">
                        <a:spcBef>
                          <a:spcPts val="0"/>
                        </a:spcBef>
                        <a:spcAft>
                          <a:spcPts val="0"/>
                        </a:spcAft>
                        <a:buNone/>
                      </a:pPr>
                      <a:r>
                        <a:rPr lang="en"/>
                        <a:t>Kyle</a:t>
                      </a:r>
                      <a:endParaRPr/>
                    </a:p>
                  </a:txBody>
                  <a:tcPr marT="91425" marB="91425" marR="91425" marL="91425"/>
                </a:tc>
              </a:tr>
              <a:tr h="549575">
                <a:tc>
                  <a:txBody>
                    <a:bodyPr/>
                    <a:lstStyle/>
                    <a:p>
                      <a:pPr indent="0" lvl="0" marL="0" rtl="0" algn="l">
                        <a:spcBef>
                          <a:spcPts val="0"/>
                        </a:spcBef>
                        <a:spcAft>
                          <a:spcPts val="0"/>
                        </a:spcAft>
                        <a:buNone/>
                      </a:pPr>
                      <a:r>
                        <a:rPr lang="en"/>
                        <a:t>Fixed - Free</a:t>
                      </a:r>
                      <a:endParaRPr/>
                    </a:p>
                  </a:txBody>
                  <a:tcPr marT="91425" marB="91425" marR="91425" marL="91425"/>
                </a:tc>
                <a:tc>
                  <a:txBody>
                    <a:bodyPr/>
                    <a:lstStyle/>
                    <a:p>
                      <a:pPr indent="0" lvl="0" marL="0" rtl="0" algn="l">
                        <a:spcBef>
                          <a:spcPts val="0"/>
                        </a:spcBef>
                        <a:spcAft>
                          <a:spcPts val="0"/>
                        </a:spcAft>
                        <a:buNone/>
                      </a:pPr>
                      <a:r>
                        <a:rPr lang="en"/>
                        <a:t>Fixed - Fixed</a:t>
                      </a:r>
                      <a:endParaRPr/>
                    </a:p>
                  </a:txBody>
                  <a:tcPr marT="91425" marB="91425" marR="91425" marL="91425"/>
                </a:tc>
                <a:tc>
                  <a:txBody>
                    <a:bodyPr/>
                    <a:lstStyle/>
                    <a:p>
                      <a:pPr indent="0" lvl="0" marL="0" rtl="0" algn="l">
                        <a:spcBef>
                          <a:spcPts val="0"/>
                        </a:spcBef>
                        <a:spcAft>
                          <a:spcPts val="0"/>
                        </a:spcAft>
                        <a:buNone/>
                      </a:pPr>
                      <a:r>
                        <a:rPr lang="en"/>
                        <a:t>Agastya</a:t>
                      </a:r>
                      <a:endParaRPr/>
                    </a:p>
                  </a:txBody>
                  <a:tcPr marT="91425" marB="91425" marR="91425" marL="91425"/>
                </a:tc>
              </a:tr>
              <a:tr h="549575">
                <a:tc>
                  <a:txBody>
                    <a:bodyPr/>
                    <a:lstStyle/>
                    <a:p>
                      <a:pPr indent="0" lvl="0" marL="0" rtl="0" algn="l">
                        <a:spcBef>
                          <a:spcPts val="0"/>
                        </a:spcBef>
                        <a:spcAft>
                          <a:spcPts val="0"/>
                        </a:spcAft>
                        <a:buNone/>
                      </a:pPr>
                      <a:r>
                        <a:rPr lang="en"/>
                        <a:t>Fixed - Fixed</a:t>
                      </a:r>
                      <a:endParaRPr/>
                    </a:p>
                  </a:txBody>
                  <a:tcPr marT="91425" marB="91425" marR="91425" marL="91425"/>
                </a:tc>
                <a:tc>
                  <a:txBody>
                    <a:bodyPr/>
                    <a:lstStyle/>
                    <a:p>
                      <a:pPr indent="0" lvl="0" marL="0" rtl="0" algn="l">
                        <a:spcBef>
                          <a:spcPts val="0"/>
                        </a:spcBef>
                        <a:spcAft>
                          <a:spcPts val="0"/>
                        </a:spcAft>
                        <a:buNone/>
                      </a:pPr>
                      <a:r>
                        <a:rPr lang="en"/>
                        <a:t>Free - Free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9575">
                <a:tc>
                  <a:txBody>
                    <a:bodyPr/>
                    <a:lstStyle/>
                    <a:p>
                      <a:pPr indent="0" lvl="0" marL="0" rtl="0" algn="l">
                        <a:spcBef>
                          <a:spcPts val="0"/>
                        </a:spcBef>
                        <a:spcAft>
                          <a:spcPts val="0"/>
                        </a:spcAft>
                        <a:buNone/>
                      </a:pPr>
                      <a:r>
                        <a:rPr lang="en"/>
                        <a:t>Fixed - Free</a:t>
                      </a:r>
                      <a:endParaRPr/>
                    </a:p>
                  </a:txBody>
                  <a:tcPr marT="91425" marB="91425" marR="91425" marL="91425"/>
                </a:tc>
                <a:tc>
                  <a:txBody>
                    <a:bodyPr/>
                    <a:lstStyle/>
                    <a:p>
                      <a:pPr indent="0" lvl="0" marL="0" rtl="0" algn="l">
                        <a:spcBef>
                          <a:spcPts val="0"/>
                        </a:spcBef>
                        <a:spcAft>
                          <a:spcPts val="0"/>
                        </a:spcAft>
                        <a:buNone/>
                      </a:pPr>
                      <a:r>
                        <a:rPr lang="en"/>
                        <a:t>Fixed - Free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9575">
                <a:tc>
                  <a:txBody>
                    <a:bodyPr/>
                    <a:lstStyle/>
                    <a:p>
                      <a:pPr indent="0" lvl="0" marL="0" rtl="0" algn="l">
                        <a:spcBef>
                          <a:spcPts val="0"/>
                        </a:spcBef>
                        <a:spcAft>
                          <a:spcPts val="0"/>
                        </a:spcAft>
                        <a:buNone/>
                      </a:pPr>
                      <a:r>
                        <a:rPr lang="en"/>
                        <a:t>Fixed - Free</a:t>
                      </a:r>
                      <a:endParaRPr/>
                    </a:p>
                  </a:txBody>
                  <a:tcPr marT="91425" marB="91425" marR="91425" marL="91425"/>
                </a:tc>
                <a:tc>
                  <a:txBody>
                    <a:bodyPr/>
                    <a:lstStyle/>
                    <a:p>
                      <a:pPr indent="0" lvl="0" marL="0" rtl="0" algn="l">
                        <a:spcBef>
                          <a:spcPts val="0"/>
                        </a:spcBef>
                        <a:spcAft>
                          <a:spcPts val="0"/>
                        </a:spcAft>
                        <a:buNone/>
                      </a:pPr>
                      <a:r>
                        <a:rPr lang="en"/>
                        <a:t>Free - Fixed</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rgbClr val="F4CCCC"/>
                </a:highlight>
              </a:rPr>
              <a:t>Fixed - Fixed || Fixed - Fixed</a:t>
            </a:r>
            <a:endParaRPr>
              <a:highlight>
                <a:srgbClr val="F4CCCC"/>
              </a:highlight>
            </a:endParaRPr>
          </a:p>
        </p:txBody>
      </p:sp>
      <p:sp>
        <p:nvSpPr>
          <p:cNvPr id="341" name="Google Shape;341;p53"/>
          <p:cNvSpPr txBox="1"/>
          <p:nvPr>
            <p:ph idx="1" type="body"/>
          </p:nvPr>
        </p:nvSpPr>
        <p:spPr>
          <a:xfrm>
            <a:off x="311700" y="1068425"/>
            <a:ext cx="550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Situation: (ex. Tubing with OD 1”, wall: 0.035)</a:t>
            </a:r>
            <a:endParaRPr>
              <a:solidFill>
                <a:srgbClr val="000000"/>
              </a:solidFill>
            </a:endParaRPr>
          </a:p>
          <a:p>
            <a:pPr indent="-285750" lvl="0" marL="457200" rtl="0" algn="l">
              <a:spcBef>
                <a:spcPts val="1200"/>
              </a:spcBef>
              <a:spcAft>
                <a:spcPts val="0"/>
              </a:spcAft>
              <a:buClr>
                <a:srgbClr val="000000"/>
              </a:buClr>
              <a:buSzPts val="900"/>
              <a:buChar char="-"/>
            </a:pPr>
            <a:r>
              <a:rPr lang="en" sz="900">
                <a:solidFill>
                  <a:srgbClr val="000000"/>
                </a:solidFill>
              </a:rPr>
              <a:t>Assignment: </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Choose what type of attachment you want → options are on the previous slide</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Make a pipe (any </a:t>
            </a:r>
            <a:r>
              <a:rPr lang="en" sz="900">
                <a:solidFill>
                  <a:srgbClr val="000000"/>
                </a:solidFill>
              </a:rPr>
              <a:t>dimensions</a:t>
            </a:r>
            <a:r>
              <a:rPr lang="en" sz="900">
                <a:solidFill>
                  <a:srgbClr val="000000"/>
                </a:solidFill>
              </a:rPr>
              <a:t> you want) in fusion → take the cross sectional area &amp; plug it into the “area moment of inertia column”</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Based off the type of attachment - plug in K value</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Solve for max column buckling force</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Red: </a:t>
            </a:r>
            <a:r>
              <a:rPr lang="en" sz="900">
                <a:solidFill>
                  <a:srgbClr val="000000"/>
                </a:solidFill>
              </a:rPr>
              <a:t>independent</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Yellow: dependant</a:t>
            </a:r>
            <a:endParaRPr sz="900">
              <a:solidFill>
                <a:srgbClr val="000000"/>
              </a:solidFill>
            </a:endParaRPr>
          </a:p>
        </p:txBody>
      </p:sp>
      <p:graphicFrame>
        <p:nvGraphicFramePr>
          <p:cNvPr id="342" name="Google Shape;342;p53"/>
          <p:cNvGraphicFramePr/>
          <p:nvPr/>
        </p:nvGraphicFramePr>
        <p:xfrm>
          <a:off x="936925" y="2946573"/>
          <a:ext cx="3000000" cy="3000000"/>
        </p:xfrm>
        <a:graphic>
          <a:graphicData uri="http://schemas.openxmlformats.org/drawingml/2006/table">
            <a:tbl>
              <a:tblPr>
                <a:noFill/>
                <a:tableStyleId>{4A94DAB5-41B0-4EAC-BB2C-3A42F54CCA9B}</a:tableStyleId>
              </a:tblPr>
              <a:tblGrid>
                <a:gridCol w="1124625"/>
                <a:gridCol w="1124625"/>
                <a:gridCol w="1124625"/>
                <a:gridCol w="1124625"/>
                <a:gridCol w="1124625"/>
                <a:gridCol w="1124625"/>
              </a:tblGrid>
              <a:tr h="1232875">
                <a:tc>
                  <a:txBody>
                    <a:bodyPr/>
                    <a:lstStyle/>
                    <a:p>
                      <a:pPr indent="0" lvl="0" marL="0" rtl="0" algn="l">
                        <a:spcBef>
                          <a:spcPts val="0"/>
                        </a:spcBef>
                        <a:spcAft>
                          <a:spcPts val="0"/>
                        </a:spcAft>
                        <a:buNone/>
                      </a:pPr>
                      <a:r>
                        <a:rPr lang="en">
                          <a:highlight>
                            <a:srgbClr val="F4CCCC"/>
                          </a:highlight>
                        </a:rPr>
                        <a:t>Length</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Material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Modulus of Elasticity - found off Mattweb</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highlight>
                            <a:srgbClr val="F4CCCC"/>
                          </a:highlight>
                        </a:rPr>
                        <a:t>Area moment of inertia</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highlight>
                            <a:srgbClr val="FFF2CC"/>
                          </a:highlight>
                        </a:rPr>
                        <a:t>K value</a:t>
                      </a:r>
                      <a:endParaRPr>
                        <a:highlight>
                          <a:srgbClr val="FFF2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Max Column Buckling Force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0900">
                <a:tc>
                  <a:txBody>
                    <a:bodyPr/>
                    <a:lstStyle/>
                    <a:p>
                      <a:pPr indent="0" lvl="0" marL="0" rtl="0" algn="l">
                        <a:spcBef>
                          <a:spcPts val="0"/>
                        </a:spcBef>
                        <a:spcAft>
                          <a:spcPts val="0"/>
                        </a:spcAft>
                        <a:buNone/>
                      </a:pPr>
                      <a:r>
                        <a:rPr lang="en"/>
                        <a:t>2 ft</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4130 Chromoly Steel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highlight>
                            <a:srgbClr val="F4CCCC"/>
                          </a:highlight>
                        </a:rPr>
                        <a:t>12.57</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highlight>
                            <a:srgbClr val="FFF2CC"/>
                          </a:highlight>
                        </a:rPr>
                        <a:t>(either 1.2 or 1)</a:t>
                      </a:r>
                      <a:endParaRPr>
                        <a:highlight>
                          <a:srgbClr val="FFF2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343" name="Google Shape;343;p53"/>
          <p:cNvPicPr preferRelativeResize="0"/>
          <p:nvPr/>
        </p:nvPicPr>
        <p:blipFill>
          <a:blip r:embed="rId3">
            <a:alphaModFix/>
          </a:blip>
          <a:stretch>
            <a:fillRect/>
          </a:stretch>
        </p:blipFill>
        <p:spPr>
          <a:xfrm>
            <a:off x="5707225" y="81100"/>
            <a:ext cx="3436775" cy="18855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4"/>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rgbClr val="F4CCCC"/>
                </a:highlight>
              </a:rPr>
              <a:t>Fixed - Fixed || Fixed - Free</a:t>
            </a:r>
            <a:endParaRPr>
              <a:highlight>
                <a:srgbClr val="F4CCCC"/>
              </a:highlight>
            </a:endParaRPr>
          </a:p>
        </p:txBody>
      </p:sp>
      <p:sp>
        <p:nvSpPr>
          <p:cNvPr id="349" name="Google Shape;349;p54"/>
          <p:cNvSpPr txBox="1"/>
          <p:nvPr>
            <p:ph idx="1" type="body"/>
          </p:nvPr>
        </p:nvSpPr>
        <p:spPr>
          <a:xfrm>
            <a:off x="311700" y="1068425"/>
            <a:ext cx="550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Situation: (ex. Tubing with OD 1”, wall: 0.035)</a:t>
            </a:r>
            <a:endParaRPr>
              <a:solidFill>
                <a:srgbClr val="000000"/>
              </a:solidFill>
            </a:endParaRPr>
          </a:p>
          <a:p>
            <a:pPr indent="-285750" lvl="0" marL="457200" rtl="0" algn="l">
              <a:spcBef>
                <a:spcPts val="1200"/>
              </a:spcBef>
              <a:spcAft>
                <a:spcPts val="0"/>
              </a:spcAft>
              <a:buClr>
                <a:srgbClr val="000000"/>
              </a:buClr>
              <a:buSzPts val="900"/>
              <a:buChar char="-"/>
            </a:pPr>
            <a:r>
              <a:rPr lang="en" sz="900">
                <a:solidFill>
                  <a:srgbClr val="000000"/>
                </a:solidFill>
              </a:rPr>
              <a:t>Assignment: </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Choose what type of attachment you want → options are on the previous slide</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Make a pipe (any dimensions you want) in fusion → take the cross sectional area &amp; plug it into the “area moment of inertia column”</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Based off the type of attachment - plug in K value</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Solve for max column buckling force</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Red: independent</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Yellow: dependant</a:t>
            </a:r>
            <a:endParaRPr sz="900">
              <a:solidFill>
                <a:srgbClr val="000000"/>
              </a:solidFill>
            </a:endParaRPr>
          </a:p>
        </p:txBody>
      </p:sp>
      <p:graphicFrame>
        <p:nvGraphicFramePr>
          <p:cNvPr id="350" name="Google Shape;350;p54"/>
          <p:cNvGraphicFramePr/>
          <p:nvPr/>
        </p:nvGraphicFramePr>
        <p:xfrm>
          <a:off x="936925" y="2946573"/>
          <a:ext cx="3000000" cy="3000000"/>
        </p:xfrm>
        <a:graphic>
          <a:graphicData uri="http://schemas.openxmlformats.org/drawingml/2006/table">
            <a:tbl>
              <a:tblPr>
                <a:noFill/>
                <a:tableStyleId>{4A94DAB5-41B0-4EAC-BB2C-3A42F54CCA9B}</a:tableStyleId>
              </a:tblPr>
              <a:tblGrid>
                <a:gridCol w="1124625"/>
                <a:gridCol w="1124625"/>
                <a:gridCol w="1124625"/>
                <a:gridCol w="1124625"/>
                <a:gridCol w="1124625"/>
                <a:gridCol w="1124625"/>
              </a:tblGrid>
              <a:tr h="1232875">
                <a:tc>
                  <a:txBody>
                    <a:bodyPr/>
                    <a:lstStyle/>
                    <a:p>
                      <a:pPr indent="0" lvl="0" marL="0" rtl="0" algn="l">
                        <a:spcBef>
                          <a:spcPts val="0"/>
                        </a:spcBef>
                        <a:spcAft>
                          <a:spcPts val="0"/>
                        </a:spcAft>
                        <a:buNone/>
                      </a:pPr>
                      <a:r>
                        <a:rPr lang="en">
                          <a:highlight>
                            <a:srgbClr val="F4CCCC"/>
                          </a:highlight>
                        </a:rPr>
                        <a:t>Length</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Material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Modulus of Elasticity - found off Mattweb</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highlight>
                            <a:srgbClr val="F4CCCC"/>
                          </a:highlight>
                        </a:rPr>
                        <a:t>Area moment of inertia</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highlight>
                            <a:srgbClr val="FFF2CC"/>
                          </a:highlight>
                        </a:rPr>
                        <a:t>K value</a:t>
                      </a:r>
                      <a:endParaRPr>
                        <a:highlight>
                          <a:srgbClr val="FFF2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Max Column Buckling Force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0900">
                <a:tc>
                  <a:txBody>
                    <a:bodyPr/>
                    <a:lstStyle/>
                    <a:p>
                      <a:pPr indent="0" lvl="0" marL="0" rtl="0" algn="l">
                        <a:spcBef>
                          <a:spcPts val="0"/>
                        </a:spcBef>
                        <a:spcAft>
                          <a:spcPts val="0"/>
                        </a:spcAft>
                        <a:buNone/>
                      </a:pPr>
                      <a:r>
                        <a:rPr lang="en">
                          <a:highlight>
                            <a:srgbClr val="F4CCCC"/>
                          </a:highlight>
                        </a:rPr>
                        <a:t>5 feet</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4130 Chromoly Steel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highlight>
                            <a:srgbClr val="FFF2CC"/>
                          </a:highlight>
                        </a:rPr>
                        <a:t>0.8</a:t>
                      </a:r>
                      <a:endParaRPr>
                        <a:highlight>
                          <a:srgbClr val="FFF2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351" name="Google Shape;351;p54"/>
          <p:cNvPicPr preferRelativeResize="0"/>
          <p:nvPr/>
        </p:nvPicPr>
        <p:blipFill>
          <a:blip r:embed="rId3">
            <a:alphaModFix/>
          </a:blip>
          <a:stretch>
            <a:fillRect/>
          </a:stretch>
        </p:blipFill>
        <p:spPr>
          <a:xfrm>
            <a:off x="5707225" y="81100"/>
            <a:ext cx="3436775" cy="1885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highlight>
                  <a:srgbClr val="F4CCCC"/>
                </a:highlight>
              </a:rPr>
              <a:t>Fixed - Free || Fixed - Fixed</a:t>
            </a:r>
            <a:endParaRPr>
              <a:highlight>
                <a:srgbClr val="F4CCCC"/>
              </a:highlight>
            </a:endParaRPr>
          </a:p>
        </p:txBody>
      </p:sp>
      <p:sp>
        <p:nvSpPr>
          <p:cNvPr id="357" name="Google Shape;357;p55"/>
          <p:cNvSpPr txBox="1"/>
          <p:nvPr>
            <p:ph idx="1" type="body"/>
          </p:nvPr>
        </p:nvSpPr>
        <p:spPr>
          <a:xfrm>
            <a:off x="311700" y="1068425"/>
            <a:ext cx="550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Situation: (ex. Tubing with OD 1”, wall: 0.035)</a:t>
            </a:r>
            <a:endParaRPr>
              <a:solidFill>
                <a:srgbClr val="000000"/>
              </a:solidFill>
            </a:endParaRPr>
          </a:p>
          <a:p>
            <a:pPr indent="-285750" lvl="0" marL="457200" rtl="0" algn="l">
              <a:spcBef>
                <a:spcPts val="1200"/>
              </a:spcBef>
              <a:spcAft>
                <a:spcPts val="0"/>
              </a:spcAft>
              <a:buClr>
                <a:srgbClr val="000000"/>
              </a:buClr>
              <a:buSzPts val="900"/>
              <a:buChar char="-"/>
            </a:pPr>
            <a:r>
              <a:rPr lang="en" sz="900">
                <a:solidFill>
                  <a:srgbClr val="000000"/>
                </a:solidFill>
              </a:rPr>
              <a:t>Assignment: </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Choose what type of attachment you want → options are on the previous slide</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Make a pipe (any dimensions you want) in fusion → take the cross sectional area &amp; plug it into the “area moment of inertia column”</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Based off the type of attachment - plug in K value</a:t>
            </a:r>
            <a:endParaRPr sz="900">
              <a:solidFill>
                <a:srgbClr val="000000"/>
              </a:solidFill>
            </a:endParaRPr>
          </a:p>
          <a:p>
            <a:pPr indent="-285750" lvl="1" marL="914400" rtl="0" algn="l">
              <a:spcBef>
                <a:spcPts val="0"/>
              </a:spcBef>
              <a:spcAft>
                <a:spcPts val="0"/>
              </a:spcAft>
              <a:buClr>
                <a:srgbClr val="000000"/>
              </a:buClr>
              <a:buSzPts val="900"/>
              <a:buChar char="-"/>
            </a:pPr>
            <a:r>
              <a:rPr lang="en" sz="900">
                <a:solidFill>
                  <a:srgbClr val="000000"/>
                </a:solidFill>
              </a:rPr>
              <a:t>Solve for max column buckling force</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Red: independent</a:t>
            </a:r>
            <a:endParaRPr sz="900">
              <a:solidFill>
                <a:srgbClr val="000000"/>
              </a:solidFill>
            </a:endParaRPr>
          </a:p>
          <a:p>
            <a:pPr indent="-285750" lvl="0" marL="457200" rtl="0" algn="l">
              <a:spcBef>
                <a:spcPts val="0"/>
              </a:spcBef>
              <a:spcAft>
                <a:spcPts val="0"/>
              </a:spcAft>
              <a:buClr>
                <a:srgbClr val="000000"/>
              </a:buClr>
              <a:buSzPts val="900"/>
              <a:buChar char="-"/>
            </a:pPr>
            <a:r>
              <a:rPr lang="en" sz="900">
                <a:solidFill>
                  <a:srgbClr val="000000"/>
                </a:solidFill>
              </a:rPr>
              <a:t>Yellow: dependant</a:t>
            </a:r>
            <a:endParaRPr sz="900">
              <a:solidFill>
                <a:srgbClr val="000000"/>
              </a:solidFill>
            </a:endParaRPr>
          </a:p>
        </p:txBody>
      </p:sp>
      <p:graphicFrame>
        <p:nvGraphicFramePr>
          <p:cNvPr id="358" name="Google Shape;358;p55"/>
          <p:cNvGraphicFramePr/>
          <p:nvPr/>
        </p:nvGraphicFramePr>
        <p:xfrm>
          <a:off x="936925" y="2946573"/>
          <a:ext cx="3000000" cy="3000000"/>
        </p:xfrm>
        <a:graphic>
          <a:graphicData uri="http://schemas.openxmlformats.org/drawingml/2006/table">
            <a:tbl>
              <a:tblPr>
                <a:noFill/>
                <a:tableStyleId>{4A94DAB5-41B0-4EAC-BB2C-3A42F54CCA9B}</a:tableStyleId>
              </a:tblPr>
              <a:tblGrid>
                <a:gridCol w="1124625"/>
                <a:gridCol w="1124625"/>
                <a:gridCol w="1124625"/>
                <a:gridCol w="1124625"/>
                <a:gridCol w="1124625"/>
                <a:gridCol w="1124625"/>
              </a:tblGrid>
              <a:tr h="1232875">
                <a:tc>
                  <a:txBody>
                    <a:bodyPr/>
                    <a:lstStyle/>
                    <a:p>
                      <a:pPr indent="0" lvl="0" marL="0" rtl="0" algn="l">
                        <a:spcBef>
                          <a:spcPts val="0"/>
                        </a:spcBef>
                        <a:spcAft>
                          <a:spcPts val="0"/>
                        </a:spcAft>
                        <a:buNone/>
                      </a:pPr>
                      <a:r>
                        <a:rPr lang="en">
                          <a:highlight>
                            <a:srgbClr val="F4CCCC"/>
                          </a:highlight>
                        </a:rPr>
                        <a:t>Length</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Material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Modulus of Elasticity - found off Mattweb</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highlight>
                            <a:srgbClr val="F4CCCC"/>
                          </a:highlight>
                        </a:rPr>
                        <a:t>Area moment of inertia</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highlight>
                            <a:srgbClr val="FFF2CC"/>
                          </a:highlight>
                        </a:rPr>
                        <a:t>K value</a:t>
                      </a:r>
                      <a:endParaRPr>
                        <a:highlight>
                          <a:srgbClr val="FFF2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Max Column Buckling Force</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70900">
                <a:tc>
                  <a:txBody>
                    <a:bodyPr/>
                    <a:lstStyle/>
                    <a:p>
                      <a:pPr indent="0" lvl="0" marL="0" rtl="0" algn="l">
                        <a:spcBef>
                          <a:spcPts val="0"/>
                        </a:spcBef>
                        <a:spcAft>
                          <a:spcPts val="0"/>
                        </a:spcAft>
                        <a:buNone/>
                      </a:pPr>
                      <a:r>
                        <a:rPr lang="en">
                          <a:highlight>
                            <a:srgbClr val="F4CCCC"/>
                          </a:highlight>
                        </a:rPr>
                        <a:t>2 feet</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t>4130 Chromoly Steel</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a:t>2900 KSI</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highlight>
                            <a:srgbClr val="F4CCCC"/>
                          </a:highlight>
                        </a:rPr>
                        <a:t>164.221</a:t>
                      </a:r>
                      <a:endParaRPr>
                        <a:highlight>
                          <a:srgbClr val="F4CC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spcBef>
                          <a:spcPts val="0"/>
                        </a:spcBef>
                        <a:spcAft>
                          <a:spcPts val="0"/>
                        </a:spcAft>
                        <a:buNone/>
                      </a:pPr>
                      <a:r>
                        <a:rPr lang="en">
                          <a:highlight>
                            <a:srgbClr val="FFF2CC"/>
                          </a:highlight>
                        </a:rPr>
                        <a:t>0.5</a:t>
                      </a:r>
                      <a:endParaRPr>
                        <a:highlight>
                          <a:srgbClr val="FFF2CC"/>
                        </a:high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a:t>476240.9</a:t>
                      </a:r>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359" name="Google Shape;359;p55"/>
          <p:cNvPicPr preferRelativeResize="0"/>
          <p:nvPr/>
        </p:nvPicPr>
        <p:blipFill>
          <a:blip r:embed="rId3">
            <a:alphaModFix/>
          </a:blip>
          <a:stretch>
            <a:fillRect/>
          </a:stretch>
        </p:blipFill>
        <p:spPr>
          <a:xfrm>
            <a:off x="5707225" y="81100"/>
            <a:ext cx="3436775" cy="1885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Clark Y behaviors</a:t>
            </a:r>
            <a:endParaRPr/>
          </a:p>
        </p:txBody>
      </p:sp>
      <p:sp>
        <p:nvSpPr>
          <p:cNvPr id="365" name="Google Shape;365;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http://airfoiltools.com/airfoil/details?airfoil=clarky-il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idx="1" type="body"/>
          </p:nvPr>
        </p:nvSpPr>
        <p:spPr>
          <a:xfrm>
            <a:off x="311700" y="1152475"/>
            <a:ext cx="3310200" cy="3990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000000"/>
                </a:solidFill>
              </a:rPr>
              <a:t>Control systems enable the pilot to control the movement of the aircraft, and the 3 systems in our aircraft are the:</a:t>
            </a:r>
            <a:endParaRPr>
              <a:solidFill>
                <a:srgbClr val="000000"/>
              </a:solidFill>
            </a:endParaRPr>
          </a:p>
          <a:p>
            <a:pPr indent="0" lvl="0" marL="0" rtl="0" algn="l">
              <a:spcBef>
                <a:spcPts val="1200"/>
              </a:spcBef>
              <a:spcAft>
                <a:spcPts val="0"/>
              </a:spcAft>
              <a:buNone/>
            </a:pPr>
            <a:br>
              <a:rPr lang="en">
                <a:solidFill>
                  <a:srgbClr val="000000"/>
                </a:solidFill>
              </a:rPr>
            </a:br>
            <a:r>
              <a:rPr b="1" lang="en">
                <a:solidFill>
                  <a:srgbClr val="000000"/>
                </a:solidFill>
              </a:rPr>
              <a:t>Rudder</a:t>
            </a:r>
            <a:r>
              <a:rPr lang="en">
                <a:solidFill>
                  <a:srgbClr val="000000"/>
                </a:solidFill>
              </a:rPr>
              <a:t>: Allows for rotation around the vertical axis </a:t>
            </a:r>
            <a:endParaRPr>
              <a:solidFill>
                <a:srgbClr val="000000"/>
              </a:solidFill>
            </a:endParaRPr>
          </a:p>
          <a:p>
            <a:pPr indent="0" lvl="0" marL="0" rtl="0" algn="l">
              <a:spcBef>
                <a:spcPts val="1200"/>
              </a:spcBef>
              <a:spcAft>
                <a:spcPts val="0"/>
              </a:spcAft>
              <a:buNone/>
            </a:pPr>
            <a:r>
              <a:rPr b="1" lang="en">
                <a:solidFill>
                  <a:srgbClr val="000000"/>
                </a:solidFill>
              </a:rPr>
              <a:t>Ailerons</a:t>
            </a:r>
            <a:r>
              <a:rPr lang="en">
                <a:solidFill>
                  <a:srgbClr val="000000"/>
                </a:solidFill>
              </a:rPr>
              <a:t>: Allows for rotation along the longitudinal axis</a:t>
            </a:r>
            <a:endParaRPr>
              <a:solidFill>
                <a:srgbClr val="000000"/>
              </a:solidFill>
            </a:endParaRPr>
          </a:p>
          <a:p>
            <a:pPr indent="0" lvl="0" marL="0" rtl="0" algn="l">
              <a:spcBef>
                <a:spcPts val="1200"/>
              </a:spcBef>
              <a:spcAft>
                <a:spcPts val="0"/>
              </a:spcAft>
              <a:buNone/>
            </a:pPr>
            <a:r>
              <a:rPr b="1" lang="en">
                <a:solidFill>
                  <a:srgbClr val="000000"/>
                </a:solidFill>
              </a:rPr>
              <a:t>Elevators</a:t>
            </a:r>
            <a:r>
              <a:rPr lang="en">
                <a:solidFill>
                  <a:srgbClr val="000000"/>
                </a:solidFill>
              </a:rPr>
              <a:t>: Allows for rotation along the lateral axis</a:t>
            </a:r>
            <a:endParaRPr>
              <a:solidFill>
                <a:srgbClr val="000000"/>
              </a:solidFill>
            </a:endParaRPr>
          </a:p>
          <a:p>
            <a:pPr indent="0" lvl="0" marL="0" rtl="0" algn="l">
              <a:spcBef>
                <a:spcPts val="1200"/>
              </a:spcBef>
              <a:spcAft>
                <a:spcPts val="1200"/>
              </a:spcAft>
              <a:buNone/>
            </a:pPr>
            <a:r>
              <a:t/>
            </a:r>
            <a:endParaRPr>
              <a:solidFill>
                <a:srgbClr val="000000"/>
              </a:solidFill>
            </a:endParaRPr>
          </a:p>
        </p:txBody>
      </p:sp>
      <p:sp>
        <p:nvSpPr>
          <p:cNvPr id="87" name="Google Shape;87;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control systems and how do they work?</a:t>
            </a:r>
            <a:endParaRPr/>
          </a:p>
        </p:txBody>
      </p:sp>
      <p:pic>
        <p:nvPicPr>
          <p:cNvPr id="88" name="Google Shape;88;p17"/>
          <p:cNvPicPr preferRelativeResize="0"/>
          <p:nvPr/>
        </p:nvPicPr>
        <p:blipFill>
          <a:blip r:embed="rId3">
            <a:alphaModFix/>
          </a:blip>
          <a:stretch>
            <a:fillRect/>
          </a:stretch>
        </p:blipFill>
        <p:spPr>
          <a:xfrm>
            <a:off x="3690938" y="1152463"/>
            <a:ext cx="5019675" cy="2143125"/>
          </a:xfrm>
          <a:prstGeom prst="rect">
            <a:avLst/>
          </a:prstGeom>
          <a:noFill/>
          <a:ln>
            <a:noFill/>
          </a:ln>
        </p:spPr>
      </p:pic>
      <p:sp>
        <p:nvSpPr>
          <p:cNvPr id="89" name="Google Shape;89;p17"/>
          <p:cNvSpPr txBox="1"/>
          <p:nvPr/>
        </p:nvSpPr>
        <p:spPr>
          <a:xfrm>
            <a:off x="3696900" y="3354000"/>
            <a:ext cx="4961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The rotation along these 3 axis gives the pilot control of the direction of the plane with yaw (rudder), roll ( aileron ), and pitch (Elevator). When a control system is slightly tilted to one side, a vacuum is created on the other side, pulling the aircraft.</a:t>
            </a:r>
            <a:endParaRPr>
              <a:latin typeface="Source Sans Pro"/>
              <a:ea typeface="Source Sans Pro"/>
              <a:cs typeface="Source Sans Pro"/>
              <a:sym typeface="Source Sans Pro"/>
            </a:endParaRPr>
          </a:p>
        </p:txBody>
      </p:sp>
      <p:pic>
        <p:nvPicPr>
          <p:cNvPr id="90" name="Google Shape;90;p17"/>
          <p:cNvPicPr preferRelativeResize="0"/>
          <p:nvPr/>
        </p:nvPicPr>
        <p:blipFill>
          <a:blip r:embed="rId4">
            <a:alphaModFix/>
          </a:blip>
          <a:stretch>
            <a:fillRect/>
          </a:stretch>
        </p:blipFill>
        <p:spPr>
          <a:xfrm>
            <a:off x="4760150" y="4400700"/>
            <a:ext cx="1878204" cy="43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Moment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Moment? </a:t>
            </a:r>
            <a:endParaRPr/>
          </a:p>
        </p:txBody>
      </p:sp>
      <p:sp>
        <p:nvSpPr>
          <p:cNvPr id="101" name="Google Shape;101;p19"/>
          <p:cNvSpPr txBox="1"/>
          <p:nvPr>
            <p:ph idx="1" type="body"/>
          </p:nvPr>
        </p:nvSpPr>
        <p:spPr>
          <a:xfrm>
            <a:off x="311700" y="1152475"/>
            <a:ext cx="4671000" cy="34164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Clr>
                <a:srgbClr val="000000"/>
              </a:buClr>
              <a:buSzPts val="1800"/>
              <a:buChar char="-"/>
            </a:pPr>
            <a:r>
              <a:rPr lang="en">
                <a:solidFill>
                  <a:srgbClr val="000000"/>
                </a:solidFill>
              </a:rPr>
              <a:t>A force * a distance makes a rotational moment. </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Units: distance times force, ie (lbf*f, or pound feet)</a:t>
            </a:r>
            <a:endParaRPr>
              <a:solidFill>
                <a:srgbClr val="000000"/>
              </a:solidFill>
            </a:endParaRPr>
          </a:p>
          <a:p>
            <a:pPr indent="-317500" lvl="1" marL="914400" rtl="0" algn="l">
              <a:spcBef>
                <a:spcPts val="0"/>
              </a:spcBef>
              <a:spcAft>
                <a:spcPts val="0"/>
              </a:spcAft>
              <a:buClr>
                <a:srgbClr val="000000"/>
              </a:buClr>
              <a:buSzPts val="1400"/>
              <a:buChar char="-"/>
            </a:pPr>
            <a:r>
              <a:rPr lang="en">
                <a:solidFill>
                  <a:srgbClr val="000000"/>
                </a:solidFill>
              </a:rPr>
              <a:t>Pound: lbf → unit for force in imperial</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In FCA: </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Center of Gravity</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Small forces at large distance can HEAVILY affect the plane’s function</a:t>
            </a:r>
            <a:endParaRPr>
              <a:solidFill>
                <a:srgbClr val="000000"/>
              </a:solidFill>
            </a:endParaRPr>
          </a:p>
        </p:txBody>
      </p:sp>
      <p:pic>
        <p:nvPicPr>
          <p:cNvPr id="102" name="Google Shape;102;p19"/>
          <p:cNvPicPr preferRelativeResize="0"/>
          <p:nvPr/>
        </p:nvPicPr>
        <p:blipFill rotWithShape="1">
          <a:blip r:embed="rId4">
            <a:alphaModFix/>
          </a:blip>
          <a:srcRect b="0" l="23448" r="20600" t="41345"/>
          <a:stretch/>
        </p:blipFill>
        <p:spPr>
          <a:xfrm>
            <a:off x="4873800" y="262875"/>
            <a:ext cx="3958500" cy="3112550"/>
          </a:xfrm>
          <a:prstGeom prst="rect">
            <a:avLst/>
          </a:prstGeom>
          <a:noFill/>
          <a:ln>
            <a:noFill/>
          </a:ln>
        </p:spPr>
      </p:pic>
      <p:sp>
        <p:nvSpPr>
          <p:cNvPr id="103" name="Google Shape;103;p19"/>
          <p:cNvSpPr txBox="1"/>
          <p:nvPr/>
        </p:nvSpPr>
        <p:spPr>
          <a:xfrm>
            <a:off x="5368525" y="3268250"/>
            <a:ext cx="316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If you move your hand closer to the center it will be harder to spin the rod</a:t>
            </a:r>
            <a:endParaRPr>
              <a:latin typeface="Source Sans Pro"/>
              <a:ea typeface="Source Sans Pro"/>
              <a:cs typeface="Source Sans Pro"/>
              <a:sym typeface="Source Sans Pro"/>
            </a:endParaRPr>
          </a:p>
        </p:txBody>
      </p:sp>
      <p:sp>
        <p:nvSpPr>
          <p:cNvPr id="104" name="Google Shape;104;p19"/>
          <p:cNvSpPr txBox="1"/>
          <p:nvPr/>
        </p:nvSpPr>
        <p:spPr>
          <a:xfrm>
            <a:off x="107150" y="2582475"/>
            <a:ext cx="6172200" cy="72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05" name="Google Shape;105;p19"/>
          <p:cNvSpPr txBox="1"/>
          <p:nvPr/>
        </p:nvSpPr>
        <p:spPr>
          <a:xfrm>
            <a:off x="4572000" y="4023325"/>
            <a:ext cx="4061100" cy="10467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Source Sans Pro"/>
                <a:ea typeface="Source Sans Pro"/>
                <a:cs typeface="Source Sans Pro"/>
                <a:sym typeface="Source Sans Pro"/>
              </a:rPr>
              <a:t>Note: </a:t>
            </a:r>
            <a:endParaRPr>
              <a:latin typeface="Source Sans Pro"/>
              <a:ea typeface="Source Sans Pro"/>
              <a:cs typeface="Source Sans Pro"/>
              <a:sym typeface="Source Sans Pro"/>
            </a:endParaRPr>
          </a:p>
          <a:p>
            <a:pPr indent="0" lvl="0" marL="0" rtl="0" algn="l">
              <a:spcBef>
                <a:spcPts val="0"/>
              </a:spcBef>
              <a:spcAft>
                <a:spcPts val="0"/>
              </a:spcAft>
              <a:buNone/>
            </a:pPr>
            <a:r>
              <a:rPr lang="en">
                <a:solidFill>
                  <a:schemeClr val="dk2"/>
                </a:solidFill>
                <a:latin typeface="Source Sans Pro"/>
                <a:ea typeface="Source Sans Pro"/>
                <a:cs typeface="Source Sans Pro"/>
                <a:sym typeface="Source Sans Pro"/>
              </a:rPr>
              <a:t>Moment: rotational force that is resisted and will not cause the object to move</a:t>
            </a:r>
            <a:endParaRPr>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Torque: moment but it actually rotates</a:t>
            </a:r>
            <a:endParaRPr>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20"/>
          <p:cNvPicPr preferRelativeResize="0"/>
          <p:nvPr/>
        </p:nvPicPr>
        <p:blipFill>
          <a:blip r:embed="rId3">
            <a:alphaModFix/>
          </a:blip>
          <a:stretch>
            <a:fillRect/>
          </a:stretch>
        </p:blipFill>
        <p:spPr>
          <a:xfrm>
            <a:off x="362800" y="1412251"/>
            <a:ext cx="7986699" cy="3163550"/>
          </a:xfrm>
          <a:prstGeom prst="rect">
            <a:avLst/>
          </a:prstGeom>
          <a:noFill/>
          <a:ln>
            <a:noFill/>
          </a:ln>
        </p:spPr>
      </p:pic>
      <p:sp>
        <p:nvSpPr>
          <p:cNvPr id="111" name="Google Shape;111;p20"/>
          <p:cNvSpPr txBox="1"/>
          <p:nvPr/>
        </p:nvSpPr>
        <p:spPr>
          <a:xfrm>
            <a:off x="3667275" y="4288600"/>
            <a:ext cx="2221800" cy="6003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2700">
                <a:latin typeface="Source Sans Pro"/>
                <a:ea typeface="Source Sans Pro"/>
                <a:cs typeface="Source Sans Pro"/>
                <a:sym typeface="Source Sans Pro"/>
              </a:rPr>
              <a:t>Mx = 15 klbin</a:t>
            </a:r>
            <a:endParaRPr sz="2700">
              <a:latin typeface="Source Sans Pro"/>
              <a:ea typeface="Source Sans Pro"/>
              <a:cs typeface="Source Sans Pro"/>
              <a:sym typeface="Source Sans Pro"/>
            </a:endParaRPr>
          </a:p>
        </p:txBody>
      </p:sp>
      <p:sp>
        <p:nvSpPr>
          <p:cNvPr id="112" name="Google Shape;112;p20"/>
          <p:cNvSpPr txBox="1"/>
          <p:nvPr>
            <p:ph type="title"/>
          </p:nvPr>
        </p:nvSpPr>
        <p:spPr>
          <a:xfrm>
            <a:off x="178175" y="104850"/>
            <a:ext cx="8520600" cy="13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Quick! What is the moment around point x? (assuming the tube is static)  </a:t>
            </a:r>
            <a:endParaRPr/>
          </a:p>
          <a:p>
            <a:pPr indent="0" lvl="0" marL="0" rtl="0" algn="l">
              <a:spcBef>
                <a:spcPts val="0"/>
              </a:spcBef>
              <a:spcAft>
                <a:spcPts val="0"/>
              </a:spcAft>
              <a:buNone/>
            </a:pPr>
            <a:r>
              <a:rPr lang="en"/>
              <a:t>What direction will it turn? (if the tube is not static)</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300"/>
                                        <p:tgtEl>
                                          <p:spTgt spid="11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solidFill>
                  <a:schemeClr val="hlink"/>
                </a:solidFill>
                <a:hlinkClick r:id="rId3"/>
              </a:rPr>
              <a:t>Center of Gravity</a:t>
            </a:r>
            <a:endParaRPr/>
          </a:p>
        </p:txBody>
      </p:sp>
      <p:sp>
        <p:nvSpPr>
          <p:cNvPr id="118" name="Google Shape;118;p21"/>
          <p:cNvSpPr txBox="1"/>
          <p:nvPr>
            <p:ph idx="1" type="body"/>
          </p:nvPr>
        </p:nvSpPr>
        <p:spPr>
          <a:xfrm>
            <a:off x="311700" y="1152475"/>
            <a:ext cx="2806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solidFill>
                  <a:srgbClr val="000000"/>
                </a:solidFill>
              </a:rPr>
              <a:t>A balance of the moments</a:t>
            </a:r>
            <a:endParaRPr>
              <a:solidFill>
                <a:srgbClr val="000000"/>
              </a:solidFill>
            </a:endParaRPr>
          </a:p>
          <a:p>
            <a:pPr indent="0" lvl="0" marL="0" rtl="0" algn="l">
              <a:spcBef>
                <a:spcPts val="1200"/>
              </a:spcBef>
              <a:spcAft>
                <a:spcPts val="0"/>
              </a:spcAft>
              <a:buNone/>
            </a:pPr>
            <a:r>
              <a:t/>
            </a:r>
            <a:endParaRPr>
              <a:solidFill>
                <a:srgbClr val="000000"/>
              </a:solidFill>
            </a:endParaRPr>
          </a:p>
          <a:p>
            <a:pPr indent="0" lvl="0" marL="0" rtl="0" algn="l">
              <a:spcBef>
                <a:spcPts val="1200"/>
              </a:spcBef>
              <a:spcAft>
                <a:spcPts val="0"/>
              </a:spcAft>
              <a:buNone/>
            </a:pPr>
            <a:r>
              <a:rPr lang="en">
                <a:solidFill>
                  <a:srgbClr val="000000"/>
                </a:solidFill>
              </a:rPr>
              <a:t>You take each individual weight and multiply it from a set center</a:t>
            </a:r>
            <a:endParaRPr>
              <a:solidFill>
                <a:srgbClr val="000000"/>
              </a:solidFill>
            </a:endParaRPr>
          </a:p>
          <a:p>
            <a:pPr indent="-342900" lvl="0" marL="457200" rtl="0" algn="l">
              <a:spcBef>
                <a:spcPts val="1200"/>
              </a:spcBef>
              <a:spcAft>
                <a:spcPts val="0"/>
              </a:spcAft>
              <a:buClr>
                <a:srgbClr val="000000"/>
              </a:buClr>
              <a:buSzPts val="1800"/>
              <a:buChar char="-"/>
            </a:pPr>
            <a:r>
              <a:rPr lang="en">
                <a:solidFill>
                  <a:srgbClr val="000000"/>
                </a:solidFill>
              </a:rPr>
              <a:t>In FCA: the center of gravity is where all our weight </a:t>
            </a:r>
            <a:r>
              <a:rPr lang="en">
                <a:solidFill>
                  <a:srgbClr val="000000"/>
                </a:solidFill>
              </a:rPr>
              <a:t>in front</a:t>
            </a:r>
            <a:r>
              <a:rPr lang="en">
                <a:solidFill>
                  <a:srgbClr val="000000"/>
                </a:solidFill>
              </a:rPr>
              <a:t> and behind are the same</a:t>
            </a:r>
            <a:endParaRPr>
              <a:solidFill>
                <a:srgbClr val="000000"/>
              </a:solidFill>
            </a:endParaRPr>
          </a:p>
        </p:txBody>
      </p:sp>
      <p:pic>
        <p:nvPicPr>
          <p:cNvPr id="119" name="Google Shape;119;p21"/>
          <p:cNvPicPr preferRelativeResize="0"/>
          <p:nvPr/>
        </p:nvPicPr>
        <p:blipFill>
          <a:blip r:embed="rId4">
            <a:alphaModFix/>
          </a:blip>
          <a:stretch>
            <a:fillRect/>
          </a:stretch>
        </p:blipFill>
        <p:spPr>
          <a:xfrm>
            <a:off x="3070400" y="1152475"/>
            <a:ext cx="6073600" cy="341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